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sldIdLst>
    <p:sldId id="318" r:id="rId5"/>
    <p:sldId id="295" r:id="rId6"/>
    <p:sldId id="296" r:id="rId7"/>
    <p:sldId id="297" r:id="rId8"/>
    <p:sldId id="308" r:id="rId9"/>
    <p:sldId id="298" r:id="rId10"/>
    <p:sldId id="316" r:id="rId11"/>
    <p:sldId id="299" r:id="rId12"/>
    <p:sldId id="317" r:id="rId13"/>
    <p:sldId id="300" r:id="rId14"/>
    <p:sldId id="302" r:id="rId15"/>
    <p:sldId id="301" r:id="rId16"/>
    <p:sldId id="303" r:id="rId17"/>
    <p:sldId id="319" r:id="rId18"/>
    <p:sldId id="32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63572" autoAdjust="0"/>
  </p:normalViewPr>
  <p:slideViewPr>
    <p:cSldViewPr snapToGrid="0">
      <p:cViewPr varScale="1">
        <p:scale>
          <a:sx n="82" d="100"/>
          <a:sy n="82" d="100"/>
        </p:scale>
        <p:origin x="15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BC6E50-B5A3-4993-B57F-EABFCABC9ED1}" type="datetimeFigureOut">
              <a:rPr lang="en-US" smtClean="0"/>
              <a:t>18.11.19</a:t>
            </a:fld>
            <a:endParaRPr lang="en-US"/>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0A75F9-28C5-4245-8BF1-2EA4DC6CB507}" type="slidenum">
              <a:rPr lang="en-US" smtClean="0"/>
              <a:t>‹#›</a:t>
            </a:fld>
            <a:endParaRPr lang="en-US"/>
          </a:p>
        </p:txBody>
      </p:sp>
    </p:spTree>
    <p:extLst>
      <p:ext uri="{BB962C8B-B14F-4D97-AF65-F5344CB8AC3E}">
        <p14:creationId xmlns:p14="http://schemas.microsoft.com/office/powerpoint/2010/main" val="243846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5064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b="0"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5980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9178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8753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7471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7645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gn="l"/>
            <a:endParaRPr lang="nb-NO"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0287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2394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dirty="0"/>
          </a:p>
        </p:txBody>
      </p:sp>
      <p:sp>
        <p:nvSpPr>
          <p:cNvPr id="4" name="Plassholder for lysbildenummer 3"/>
          <p:cNvSpPr>
            <a:spLocks noGrp="1"/>
          </p:cNvSpPr>
          <p:nvPr>
            <p:ph type="sldNum" sz="quarter" idx="5"/>
          </p:nvPr>
        </p:nvSpPr>
        <p:spPr/>
        <p:txBody>
          <a:bodyPr/>
          <a:lstStyle/>
          <a:p>
            <a:fld id="{F0E4E344-1467-A241-9DA4-87748D21EF39}" type="slidenum">
              <a:rPr lang="en-US" smtClean="0"/>
              <a:t>5</a:t>
            </a:fld>
            <a:endParaRPr lang="en-US"/>
          </a:p>
        </p:txBody>
      </p:sp>
    </p:spTree>
    <p:extLst>
      <p:ext uri="{BB962C8B-B14F-4D97-AF65-F5344CB8AC3E}">
        <p14:creationId xmlns:p14="http://schemas.microsoft.com/office/powerpoint/2010/main" val="2910527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782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6259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5847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b="0" dirty="0"/>
          </a:p>
        </p:txBody>
      </p:sp>
      <p:sp>
        <p:nvSpPr>
          <p:cNvPr id="4" name="Plassholder for lysbilde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0E4E344-1467-A241-9DA4-87748D21EF3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0165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5934EA0-CD7B-6D4C-91E9-29B0B2537528}"/>
              </a:ext>
            </a:extLst>
          </p:cNvPr>
          <p:cNvSpPr/>
          <p:nvPr userDrawn="1"/>
        </p:nvSpPr>
        <p:spPr>
          <a:xfrm>
            <a:off x="838200" y="1532466"/>
            <a:ext cx="7810500" cy="3335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Light" panose="02000000000000000000" pitchFamily="2" charset="0"/>
            </a:endParaRPr>
          </a:p>
        </p:txBody>
      </p:sp>
      <p:sp>
        <p:nvSpPr>
          <p:cNvPr id="2" name="Title 1"/>
          <p:cNvSpPr>
            <a:spLocks noGrp="1"/>
          </p:cNvSpPr>
          <p:nvPr>
            <p:ph type="ctrTitle"/>
          </p:nvPr>
        </p:nvSpPr>
        <p:spPr>
          <a:xfrm>
            <a:off x="1418664" y="1990164"/>
            <a:ext cx="7039536" cy="1919144"/>
          </a:xfrm>
        </p:spPr>
        <p:txBody>
          <a:bodyPr anchor="b">
            <a:normAutofit/>
          </a:bodyPr>
          <a:lstStyle>
            <a:lvl1pPr algn="l">
              <a:defRPr sz="4400"/>
            </a:lvl1pPr>
          </a:lstStyle>
          <a:p>
            <a:r>
              <a:rPr lang="nb-NO"/>
              <a:t>Klikk for å redigere tittelstil</a:t>
            </a:r>
            <a:endParaRPr lang="en-US" dirty="0"/>
          </a:p>
        </p:txBody>
      </p:sp>
      <p:sp>
        <p:nvSpPr>
          <p:cNvPr id="3" name="Subtitle 2"/>
          <p:cNvSpPr>
            <a:spLocks noGrp="1"/>
          </p:cNvSpPr>
          <p:nvPr>
            <p:ph type="subTitle" idx="1"/>
          </p:nvPr>
        </p:nvSpPr>
        <p:spPr>
          <a:xfrm>
            <a:off x="1418664" y="4012141"/>
            <a:ext cx="7039536" cy="424392"/>
          </a:xfrm>
        </p:spPr>
        <p:txBody>
          <a:bodyPr>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pic>
        <p:nvPicPr>
          <p:cNvPr id="8" name="Picture 7">
            <a:extLst>
              <a:ext uri="{FF2B5EF4-FFF2-40B4-BE49-F238E27FC236}">
                <a16:creationId xmlns:a16="http://schemas.microsoft.com/office/drawing/2014/main" id="{E0F46730-077A-F841-BD97-D56EBB2CD3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265528" y="661478"/>
            <a:ext cx="2088272" cy="614343"/>
          </a:xfrm>
          <a:prstGeom prst="rect">
            <a:avLst/>
          </a:prstGeom>
        </p:spPr>
      </p:pic>
    </p:spTree>
    <p:extLst>
      <p:ext uri="{BB962C8B-B14F-4D97-AF65-F5344CB8AC3E}">
        <p14:creationId xmlns:p14="http://schemas.microsoft.com/office/powerpoint/2010/main" val="363552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a:xfrm>
            <a:off x="838200" y="365125"/>
            <a:ext cx="8773633" cy="1325563"/>
          </a:xfrm>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pic>
        <p:nvPicPr>
          <p:cNvPr id="7" name="Picture 6">
            <a:extLst>
              <a:ext uri="{FF2B5EF4-FFF2-40B4-BE49-F238E27FC236}">
                <a16:creationId xmlns:a16="http://schemas.microsoft.com/office/drawing/2014/main" id="{AC2B1895-11A7-4590-B549-3D2994744CC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762066" y="316717"/>
            <a:ext cx="1794143" cy="527814"/>
          </a:xfrm>
          <a:prstGeom prst="rect">
            <a:avLst/>
          </a:prstGeom>
        </p:spPr>
      </p:pic>
    </p:spTree>
    <p:extLst>
      <p:ext uri="{BB962C8B-B14F-4D97-AF65-F5344CB8AC3E}">
        <p14:creationId xmlns:p14="http://schemas.microsoft.com/office/powerpoint/2010/main" val="1601339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bg image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D0F2B1-846E-2C40-AD5F-475753E86D33}"/>
              </a:ext>
            </a:extLst>
          </p:cNvPr>
          <p:cNvSpPr>
            <a:spLocks noGrp="1"/>
          </p:cNvSpPr>
          <p:nvPr>
            <p:ph idx="1"/>
          </p:nvPr>
        </p:nvSpPr>
        <p:spPr>
          <a:xfrm>
            <a:off x="838200" y="2209799"/>
            <a:ext cx="4622800" cy="396716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pic>
        <p:nvPicPr>
          <p:cNvPr id="7" name="Picture 6">
            <a:extLst>
              <a:ext uri="{FF2B5EF4-FFF2-40B4-BE49-F238E27FC236}">
                <a16:creationId xmlns:a16="http://schemas.microsoft.com/office/drawing/2014/main" id="{9C861E00-50ED-2A47-8323-9D1FFB9453D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762066" y="316717"/>
            <a:ext cx="1794143" cy="527814"/>
          </a:xfrm>
          <a:prstGeom prst="rect">
            <a:avLst/>
          </a:prstGeom>
        </p:spPr>
      </p:pic>
      <p:sp>
        <p:nvSpPr>
          <p:cNvPr id="12" name="Rectangle 11">
            <a:extLst>
              <a:ext uri="{FF2B5EF4-FFF2-40B4-BE49-F238E27FC236}">
                <a16:creationId xmlns:a16="http://schemas.microsoft.com/office/drawing/2014/main" id="{9E7D984C-C9B5-3946-A65C-0936460945D0}"/>
              </a:ext>
            </a:extLst>
          </p:cNvPr>
          <p:cNvSpPr/>
          <p:nvPr userDrawn="1"/>
        </p:nvSpPr>
        <p:spPr>
          <a:xfrm>
            <a:off x="6095999" y="-1"/>
            <a:ext cx="6096001" cy="685800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Light" panose="02000000000000000000" pitchFamily="2" charset="0"/>
            </a:endParaRPr>
          </a:p>
        </p:txBody>
      </p:sp>
      <p:sp>
        <p:nvSpPr>
          <p:cNvPr id="13" name="Title 1">
            <a:extLst>
              <a:ext uri="{FF2B5EF4-FFF2-40B4-BE49-F238E27FC236}">
                <a16:creationId xmlns:a16="http://schemas.microsoft.com/office/drawing/2014/main" id="{F5B20017-9F11-194F-A143-49D5F0AFCDD9}"/>
              </a:ext>
            </a:extLst>
          </p:cNvPr>
          <p:cNvSpPr>
            <a:spLocks noGrp="1"/>
          </p:cNvSpPr>
          <p:nvPr>
            <p:ph type="title" hasCustomPrompt="1"/>
          </p:nvPr>
        </p:nvSpPr>
        <p:spPr>
          <a:xfrm>
            <a:off x="839788" y="365125"/>
            <a:ext cx="4620420" cy="1325563"/>
          </a:xfrm>
        </p:spPr>
        <p:txBody>
          <a:bodyPr/>
          <a:lstStyle>
            <a:lvl1pPr>
              <a:defRPr/>
            </a:lvl1pPr>
          </a:lstStyle>
          <a:p>
            <a:r>
              <a:rPr lang="en-US" dirty="0"/>
              <a:t>Topics</a:t>
            </a:r>
          </a:p>
        </p:txBody>
      </p:sp>
      <p:pic>
        <p:nvPicPr>
          <p:cNvPr id="8" name="Picture 7">
            <a:extLst>
              <a:ext uri="{FF2B5EF4-FFF2-40B4-BE49-F238E27FC236}">
                <a16:creationId xmlns:a16="http://schemas.microsoft.com/office/drawing/2014/main" id="{CCABB925-A5C2-447C-B046-495BDCB9C0E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4466" y="469117"/>
            <a:ext cx="1794143" cy="527814"/>
          </a:xfrm>
          <a:prstGeom prst="rect">
            <a:avLst/>
          </a:prstGeom>
        </p:spPr>
      </p:pic>
    </p:spTree>
    <p:extLst>
      <p:ext uri="{BB962C8B-B14F-4D97-AF65-F5344CB8AC3E}">
        <p14:creationId xmlns:p14="http://schemas.microsoft.com/office/powerpoint/2010/main" val="304689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bg image 1">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2736DD3-BF89-944C-B2D5-BE410E5DBA5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762066" y="316717"/>
            <a:ext cx="1794143" cy="527814"/>
          </a:xfrm>
          <a:prstGeom prst="rect">
            <a:avLst/>
          </a:prstGeom>
        </p:spPr>
      </p:pic>
      <p:sp>
        <p:nvSpPr>
          <p:cNvPr id="11" name="Content Placeholder 2">
            <a:extLst>
              <a:ext uri="{FF2B5EF4-FFF2-40B4-BE49-F238E27FC236}">
                <a16:creationId xmlns:a16="http://schemas.microsoft.com/office/drawing/2014/main" id="{02AAEFFA-967B-D145-9916-90FA43A7D45B}"/>
              </a:ext>
            </a:extLst>
          </p:cNvPr>
          <p:cNvSpPr>
            <a:spLocks noGrp="1"/>
          </p:cNvSpPr>
          <p:nvPr>
            <p:ph idx="1"/>
          </p:nvPr>
        </p:nvSpPr>
        <p:spPr>
          <a:xfrm>
            <a:off x="838200" y="2209799"/>
            <a:ext cx="4622800" cy="396716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12" name="Title 1">
            <a:extLst>
              <a:ext uri="{FF2B5EF4-FFF2-40B4-BE49-F238E27FC236}">
                <a16:creationId xmlns:a16="http://schemas.microsoft.com/office/drawing/2014/main" id="{B6E3074A-77DF-B947-815D-233FFCFBBAEA}"/>
              </a:ext>
            </a:extLst>
          </p:cNvPr>
          <p:cNvSpPr>
            <a:spLocks noGrp="1"/>
          </p:cNvSpPr>
          <p:nvPr>
            <p:ph type="title"/>
          </p:nvPr>
        </p:nvSpPr>
        <p:spPr>
          <a:xfrm>
            <a:off x="839788" y="365125"/>
            <a:ext cx="4620420" cy="1325563"/>
          </a:xfrm>
        </p:spPr>
        <p:txBody>
          <a:bodyPr/>
          <a:lstStyle/>
          <a:p>
            <a:r>
              <a:rPr lang="nb-NO"/>
              <a:t>Klikk for å redigere tittelstil</a:t>
            </a:r>
            <a:endParaRPr lang="en-US" dirty="0"/>
          </a:p>
        </p:txBody>
      </p:sp>
      <p:pic>
        <p:nvPicPr>
          <p:cNvPr id="6" name="Picture 5">
            <a:extLst>
              <a:ext uri="{FF2B5EF4-FFF2-40B4-BE49-F238E27FC236}">
                <a16:creationId xmlns:a16="http://schemas.microsoft.com/office/drawing/2014/main" id="{77C76B77-2C90-48C8-A37D-99D1FC7390D4}"/>
              </a:ext>
            </a:extLst>
          </p:cNvPr>
          <p:cNvPicPr>
            <a:picLocks noChangeAspect="1"/>
          </p:cNvPicPr>
          <p:nvPr userDrawn="1"/>
        </p:nvPicPr>
        <p:blipFill>
          <a:blip r:embed="rId3"/>
          <a:stretch>
            <a:fillRect/>
          </a:stretch>
        </p:blipFill>
        <p:spPr>
          <a:xfrm>
            <a:off x="6096000" y="38100"/>
            <a:ext cx="6109206" cy="6858000"/>
          </a:xfrm>
          <a:prstGeom prst="rect">
            <a:avLst/>
          </a:prstGeom>
        </p:spPr>
      </p:pic>
      <p:pic>
        <p:nvPicPr>
          <p:cNvPr id="9" name="Picture 8">
            <a:extLst>
              <a:ext uri="{FF2B5EF4-FFF2-40B4-BE49-F238E27FC236}">
                <a16:creationId xmlns:a16="http://schemas.microsoft.com/office/drawing/2014/main" id="{1C90F6F6-8116-4C67-82A5-61CFF40B7DF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4466" y="469117"/>
            <a:ext cx="1794143" cy="527814"/>
          </a:xfrm>
          <a:prstGeom prst="rect">
            <a:avLst/>
          </a:prstGeom>
        </p:spPr>
      </p:pic>
    </p:spTree>
    <p:extLst>
      <p:ext uri="{BB962C8B-B14F-4D97-AF65-F5344CB8AC3E}">
        <p14:creationId xmlns:p14="http://schemas.microsoft.com/office/powerpoint/2010/main" val="1976720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ntent with bg image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D0F2B1-846E-2C40-AD5F-475753E86D33}"/>
              </a:ext>
            </a:extLst>
          </p:cNvPr>
          <p:cNvSpPr>
            <a:spLocks noGrp="1"/>
          </p:cNvSpPr>
          <p:nvPr>
            <p:ph idx="1"/>
          </p:nvPr>
        </p:nvSpPr>
        <p:spPr>
          <a:xfrm>
            <a:off x="838200" y="2209799"/>
            <a:ext cx="4622800" cy="396716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pic>
        <p:nvPicPr>
          <p:cNvPr id="7" name="Picture 6">
            <a:extLst>
              <a:ext uri="{FF2B5EF4-FFF2-40B4-BE49-F238E27FC236}">
                <a16:creationId xmlns:a16="http://schemas.microsoft.com/office/drawing/2014/main" id="{9C861E00-50ED-2A47-8323-9D1FFB9453D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762066" y="316717"/>
            <a:ext cx="1794143" cy="527814"/>
          </a:xfrm>
          <a:prstGeom prst="rect">
            <a:avLst/>
          </a:prstGeom>
        </p:spPr>
      </p:pic>
      <p:sp>
        <p:nvSpPr>
          <p:cNvPr id="13" name="Title 1">
            <a:extLst>
              <a:ext uri="{FF2B5EF4-FFF2-40B4-BE49-F238E27FC236}">
                <a16:creationId xmlns:a16="http://schemas.microsoft.com/office/drawing/2014/main" id="{F5B20017-9F11-194F-A143-49D5F0AFCDD9}"/>
              </a:ext>
            </a:extLst>
          </p:cNvPr>
          <p:cNvSpPr>
            <a:spLocks noGrp="1"/>
          </p:cNvSpPr>
          <p:nvPr>
            <p:ph type="title"/>
          </p:nvPr>
        </p:nvSpPr>
        <p:spPr>
          <a:xfrm>
            <a:off x="839788" y="365125"/>
            <a:ext cx="4620420" cy="1325563"/>
          </a:xfrm>
        </p:spPr>
        <p:txBody>
          <a:bodyPr/>
          <a:lstStyle/>
          <a:p>
            <a:r>
              <a:rPr lang="nb-NO"/>
              <a:t>Klikk for å redigere tittelstil</a:t>
            </a:r>
            <a:endParaRPr lang="en-US" dirty="0"/>
          </a:p>
        </p:txBody>
      </p:sp>
      <p:pic>
        <p:nvPicPr>
          <p:cNvPr id="6" name="Picture 5">
            <a:extLst>
              <a:ext uri="{FF2B5EF4-FFF2-40B4-BE49-F238E27FC236}">
                <a16:creationId xmlns:a16="http://schemas.microsoft.com/office/drawing/2014/main" id="{372E0C55-E9A2-4323-B2BB-E18B854EEC9C}"/>
              </a:ext>
            </a:extLst>
          </p:cNvPr>
          <p:cNvPicPr>
            <a:picLocks noChangeAspect="1"/>
          </p:cNvPicPr>
          <p:nvPr userDrawn="1"/>
        </p:nvPicPr>
        <p:blipFill>
          <a:blip r:embed="rId3"/>
          <a:stretch>
            <a:fillRect/>
          </a:stretch>
        </p:blipFill>
        <p:spPr>
          <a:xfrm>
            <a:off x="6161632" y="11875"/>
            <a:ext cx="6017036" cy="6858000"/>
          </a:xfrm>
          <a:prstGeom prst="rect">
            <a:avLst/>
          </a:prstGeom>
        </p:spPr>
      </p:pic>
      <p:pic>
        <p:nvPicPr>
          <p:cNvPr id="9" name="Picture 8">
            <a:extLst>
              <a:ext uri="{FF2B5EF4-FFF2-40B4-BE49-F238E27FC236}">
                <a16:creationId xmlns:a16="http://schemas.microsoft.com/office/drawing/2014/main" id="{162FB381-8750-4307-A391-11A24F8799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4466" y="469117"/>
            <a:ext cx="1794143" cy="527814"/>
          </a:xfrm>
          <a:prstGeom prst="rect">
            <a:avLst/>
          </a:prstGeom>
        </p:spPr>
      </p:pic>
    </p:spTree>
    <p:extLst>
      <p:ext uri="{BB962C8B-B14F-4D97-AF65-F5344CB8AC3E}">
        <p14:creationId xmlns:p14="http://schemas.microsoft.com/office/powerpoint/2010/main" val="1128709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245743" cy="1325563"/>
          </a:xfrm>
        </p:spPr>
        <p:txBody>
          <a:bodyPr/>
          <a:lstStyle/>
          <a:p>
            <a:r>
              <a:rPr lang="nb-NO"/>
              <a:t>Klikk for å redigere tittelstil</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pic>
        <p:nvPicPr>
          <p:cNvPr id="8" name="Picture 7">
            <a:extLst>
              <a:ext uri="{FF2B5EF4-FFF2-40B4-BE49-F238E27FC236}">
                <a16:creationId xmlns:a16="http://schemas.microsoft.com/office/drawing/2014/main" id="{8355D0C6-2AEE-184D-874C-F32BC8D5455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762066" y="316717"/>
            <a:ext cx="1794143" cy="527814"/>
          </a:xfrm>
          <a:prstGeom prst="rect">
            <a:avLst/>
          </a:prstGeom>
        </p:spPr>
      </p:pic>
    </p:spTree>
    <p:extLst>
      <p:ext uri="{BB962C8B-B14F-4D97-AF65-F5344CB8AC3E}">
        <p14:creationId xmlns:p14="http://schemas.microsoft.com/office/powerpoint/2010/main" val="389006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8635985" cy="1325563"/>
          </a:xfrm>
        </p:spPr>
        <p:txBody>
          <a:bodyPr/>
          <a:lstStyle/>
          <a:p>
            <a:r>
              <a:rPr lang="nb-NO"/>
              <a:t>Klikk for å redigere tittelstil</a:t>
            </a:r>
            <a:endParaRPr lang="en-US" dirty="0"/>
          </a:p>
        </p:txBody>
      </p:sp>
      <p:sp>
        <p:nvSpPr>
          <p:cNvPr id="3" name="Text Placeholder 2"/>
          <p:cNvSpPr>
            <a:spLocks noGrp="1"/>
          </p:cNvSpPr>
          <p:nvPr>
            <p:ph type="body" idx="1"/>
          </p:nvPr>
        </p:nvSpPr>
        <p:spPr>
          <a:xfrm>
            <a:off x="839788" y="1681163"/>
            <a:ext cx="5157787" cy="823912"/>
          </a:xfrm>
        </p:spPr>
        <p:txBody>
          <a:bodyPr anchor="b">
            <a:normAutofit/>
          </a:bodyPr>
          <a:lstStyle>
            <a:lvl1pPr marL="0" indent="0">
              <a:buNone/>
              <a:defRPr sz="1600" b="1">
                <a:solidFill>
                  <a:srgbClr val="E0362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Content Placeholder 3"/>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5" name="Text Placeholder 4"/>
          <p:cNvSpPr>
            <a:spLocks noGrp="1"/>
          </p:cNvSpPr>
          <p:nvPr>
            <p:ph type="body" sz="quarter" idx="3"/>
          </p:nvPr>
        </p:nvSpPr>
        <p:spPr>
          <a:xfrm>
            <a:off x="6172200" y="1681163"/>
            <a:ext cx="5183188" cy="823912"/>
          </a:xfrm>
        </p:spPr>
        <p:txBody>
          <a:bodyPr anchor="b">
            <a:normAutofit/>
          </a:bodyPr>
          <a:lstStyle>
            <a:lvl1pPr marL="0" indent="0">
              <a:buNone/>
              <a:defRPr sz="1400" b="1">
                <a:solidFill>
                  <a:srgbClr val="E0362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Content Placeholder 5"/>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10" name="Slide Number Placeholder 5">
            <a:extLst>
              <a:ext uri="{FF2B5EF4-FFF2-40B4-BE49-F238E27FC236}">
                <a16:creationId xmlns:a16="http://schemas.microsoft.com/office/drawing/2014/main" id="{B99D8422-7B69-C447-9660-29C97B62CD2A}"/>
              </a:ext>
            </a:extLst>
          </p:cNvPr>
          <p:cNvSpPr txBox="1">
            <a:spLocks/>
          </p:cNvSpPr>
          <p:nvPr userDrawn="1"/>
        </p:nvSpPr>
        <p:spPr>
          <a:xfrm>
            <a:off x="10879134" y="6356350"/>
            <a:ext cx="533933" cy="501650"/>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5602913-ED42-2C46-831E-8BC8580077D4}" type="slidenum">
              <a:rPr lang="en-US" smtClean="0">
                <a:latin typeface="Roboto Light" panose="02000000000000000000" pitchFamily="2" charset="0"/>
                <a:cs typeface="Roboto Light" panose="02000000000000000000" pitchFamily="2" charset="0"/>
              </a:rPr>
              <a:pPr/>
              <a:t>‹#›</a:t>
            </a:fld>
            <a:endParaRPr lang="en-US" dirty="0">
              <a:latin typeface="Roboto Light" panose="02000000000000000000" pitchFamily="2" charset="0"/>
              <a:cs typeface="Roboto Light" panose="02000000000000000000" pitchFamily="2" charset="0"/>
            </a:endParaRPr>
          </a:p>
        </p:txBody>
      </p:sp>
      <p:pic>
        <p:nvPicPr>
          <p:cNvPr id="11" name="Picture 10">
            <a:extLst>
              <a:ext uri="{FF2B5EF4-FFF2-40B4-BE49-F238E27FC236}">
                <a16:creationId xmlns:a16="http://schemas.microsoft.com/office/drawing/2014/main" id="{E5A1F188-7D81-5640-980D-E28FF4EE22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762066" y="316717"/>
            <a:ext cx="1794143" cy="527814"/>
          </a:xfrm>
          <a:prstGeom prst="rect">
            <a:avLst/>
          </a:prstGeom>
        </p:spPr>
      </p:pic>
    </p:spTree>
    <p:extLst>
      <p:ext uri="{BB962C8B-B14F-4D97-AF65-F5344CB8AC3E}">
        <p14:creationId xmlns:p14="http://schemas.microsoft.com/office/powerpoint/2010/main" val="967012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410996" cy="1325563"/>
          </a:xfrm>
        </p:spPr>
        <p:txBody>
          <a:bodyPr/>
          <a:lstStyle/>
          <a:p>
            <a:r>
              <a:rPr lang="nb-NO"/>
              <a:t>Klikk for å redigere tittelstil</a:t>
            </a:r>
            <a:endParaRPr lang="en-US" dirty="0"/>
          </a:p>
        </p:txBody>
      </p:sp>
      <p:pic>
        <p:nvPicPr>
          <p:cNvPr id="6" name="Picture 5">
            <a:extLst>
              <a:ext uri="{FF2B5EF4-FFF2-40B4-BE49-F238E27FC236}">
                <a16:creationId xmlns:a16="http://schemas.microsoft.com/office/drawing/2014/main" id="{6EC66243-084A-D448-A184-0BBA0162D61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762066" y="316717"/>
            <a:ext cx="1794143" cy="527814"/>
          </a:xfrm>
          <a:prstGeom prst="rect">
            <a:avLst/>
          </a:prstGeom>
        </p:spPr>
      </p:pic>
    </p:spTree>
    <p:extLst>
      <p:ext uri="{BB962C8B-B14F-4D97-AF65-F5344CB8AC3E}">
        <p14:creationId xmlns:p14="http://schemas.microsoft.com/office/powerpoint/2010/main" val="2928899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ntent with bg image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D0F2B1-846E-2C40-AD5F-475753E86D33}"/>
              </a:ext>
            </a:extLst>
          </p:cNvPr>
          <p:cNvSpPr>
            <a:spLocks noGrp="1"/>
          </p:cNvSpPr>
          <p:nvPr>
            <p:ph idx="1"/>
          </p:nvPr>
        </p:nvSpPr>
        <p:spPr>
          <a:xfrm>
            <a:off x="838200" y="2209799"/>
            <a:ext cx="4622800" cy="3967163"/>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pic>
        <p:nvPicPr>
          <p:cNvPr id="7" name="Picture 6">
            <a:extLst>
              <a:ext uri="{FF2B5EF4-FFF2-40B4-BE49-F238E27FC236}">
                <a16:creationId xmlns:a16="http://schemas.microsoft.com/office/drawing/2014/main" id="{9C861E00-50ED-2A47-8323-9D1FFB9453D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762066" y="316717"/>
            <a:ext cx="1794143" cy="527814"/>
          </a:xfrm>
          <a:prstGeom prst="rect">
            <a:avLst/>
          </a:prstGeom>
        </p:spPr>
      </p:pic>
      <p:sp>
        <p:nvSpPr>
          <p:cNvPr id="12" name="Rectangle 11">
            <a:extLst>
              <a:ext uri="{FF2B5EF4-FFF2-40B4-BE49-F238E27FC236}">
                <a16:creationId xmlns:a16="http://schemas.microsoft.com/office/drawing/2014/main" id="{9E7D984C-C9B5-3946-A65C-0936460945D0}"/>
              </a:ext>
            </a:extLst>
          </p:cNvPr>
          <p:cNvSpPr/>
          <p:nvPr userDrawn="1"/>
        </p:nvSpPr>
        <p:spPr>
          <a:xfrm>
            <a:off x="6095999" y="-1"/>
            <a:ext cx="6096001" cy="685800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Light" panose="02000000000000000000" pitchFamily="2" charset="0"/>
            </a:endParaRPr>
          </a:p>
        </p:txBody>
      </p:sp>
      <p:sp>
        <p:nvSpPr>
          <p:cNvPr id="13" name="Title 1">
            <a:extLst>
              <a:ext uri="{FF2B5EF4-FFF2-40B4-BE49-F238E27FC236}">
                <a16:creationId xmlns:a16="http://schemas.microsoft.com/office/drawing/2014/main" id="{F5B20017-9F11-194F-A143-49D5F0AFCDD9}"/>
              </a:ext>
            </a:extLst>
          </p:cNvPr>
          <p:cNvSpPr>
            <a:spLocks noGrp="1"/>
          </p:cNvSpPr>
          <p:nvPr>
            <p:ph type="title" hasCustomPrompt="1"/>
          </p:nvPr>
        </p:nvSpPr>
        <p:spPr>
          <a:xfrm>
            <a:off x="839788" y="365125"/>
            <a:ext cx="4620420" cy="1325563"/>
          </a:xfrm>
        </p:spPr>
        <p:txBody>
          <a:bodyPr/>
          <a:lstStyle>
            <a:lvl1pPr>
              <a:defRPr/>
            </a:lvl1pPr>
          </a:lstStyle>
          <a:p>
            <a:r>
              <a:rPr lang="en-US" dirty="0"/>
              <a:t>Summary</a:t>
            </a:r>
          </a:p>
        </p:txBody>
      </p:sp>
      <p:pic>
        <p:nvPicPr>
          <p:cNvPr id="8" name="Picture 7">
            <a:extLst>
              <a:ext uri="{FF2B5EF4-FFF2-40B4-BE49-F238E27FC236}">
                <a16:creationId xmlns:a16="http://schemas.microsoft.com/office/drawing/2014/main" id="{12323101-4758-4E46-95A6-9CCC9582DBB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4466" y="469117"/>
            <a:ext cx="1794143" cy="527814"/>
          </a:xfrm>
          <a:prstGeom prst="rect">
            <a:avLst/>
          </a:prstGeom>
        </p:spPr>
      </p:pic>
    </p:spTree>
    <p:extLst>
      <p:ext uri="{BB962C8B-B14F-4D97-AF65-F5344CB8AC3E}">
        <p14:creationId xmlns:p14="http://schemas.microsoft.com/office/powerpoint/2010/main" val="1786024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2F21F84-8CFD-408C-B7BA-11B6603699FC}"/>
              </a:ext>
            </a:extLst>
          </p:cNvPr>
          <p:cNvSpPr/>
          <p:nvPr userDrawn="1"/>
        </p:nvSpPr>
        <p:spPr>
          <a:xfrm>
            <a:off x="838200" y="1532466"/>
            <a:ext cx="6068209" cy="3335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Light" panose="02000000000000000000" pitchFamily="2" charset="0"/>
            </a:endParaRPr>
          </a:p>
        </p:txBody>
      </p:sp>
      <p:sp>
        <p:nvSpPr>
          <p:cNvPr id="7" name="Title 1">
            <a:extLst>
              <a:ext uri="{FF2B5EF4-FFF2-40B4-BE49-F238E27FC236}">
                <a16:creationId xmlns:a16="http://schemas.microsoft.com/office/drawing/2014/main" id="{67DDEA0E-E98A-4E7B-957E-A278FF28C92D}"/>
              </a:ext>
            </a:extLst>
          </p:cNvPr>
          <p:cNvSpPr>
            <a:spLocks noGrp="1"/>
          </p:cNvSpPr>
          <p:nvPr>
            <p:ph type="ctrTitle" hasCustomPrompt="1"/>
          </p:nvPr>
        </p:nvSpPr>
        <p:spPr>
          <a:xfrm>
            <a:off x="1418664" y="1990164"/>
            <a:ext cx="4766983" cy="1919144"/>
          </a:xfrm>
        </p:spPr>
        <p:txBody>
          <a:bodyPr anchor="b">
            <a:normAutofit/>
          </a:bodyPr>
          <a:lstStyle>
            <a:lvl1pPr algn="l">
              <a:defRPr sz="4400"/>
            </a:lvl1pPr>
          </a:lstStyle>
          <a:p>
            <a:r>
              <a:rPr lang="en-US" dirty="0"/>
              <a:t>Thank You!</a:t>
            </a:r>
          </a:p>
        </p:txBody>
      </p:sp>
      <p:pic>
        <p:nvPicPr>
          <p:cNvPr id="10" name="Picture 9">
            <a:extLst>
              <a:ext uri="{FF2B5EF4-FFF2-40B4-BE49-F238E27FC236}">
                <a16:creationId xmlns:a16="http://schemas.microsoft.com/office/drawing/2014/main" id="{72FF3AE9-A349-4120-8C79-CCE78A0D01B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265528" y="661478"/>
            <a:ext cx="2088272" cy="614343"/>
          </a:xfrm>
          <a:prstGeom prst="rect">
            <a:avLst/>
          </a:prstGeom>
        </p:spPr>
      </p:pic>
    </p:spTree>
    <p:extLst>
      <p:ext uri="{BB962C8B-B14F-4D97-AF65-F5344CB8AC3E}">
        <p14:creationId xmlns:p14="http://schemas.microsoft.com/office/powerpoint/2010/main" val="3869808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10" name="Slide Number Placeholder 5">
            <a:extLst>
              <a:ext uri="{FF2B5EF4-FFF2-40B4-BE49-F238E27FC236}">
                <a16:creationId xmlns:a16="http://schemas.microsoft.com/office/drawing/2014/main" id="{0C26772E-50EF-1F40-9253-1869E79DC8DF}"/>
              </a:ext>
            </a:extLst>
          </p:cNvPr>
          <p:cNvSpPr txBox="1">
            <a:spLocks/>
          </p:cNvSpPr>
          <p:nvPr userDrawn="1"/>
        </p:nvSpPr>
        <p:spPr>
          <a:xfrm>
            <a:off x="10879134" y="6356350"/>
            <a:ext cx="533933" cy="501650"/>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5602913-ED42-2C46-831E-8BC8580077D4}" type="slidenum">
              <a:rPr lang="en-US" smtClean="0">
                <a:latin typeface="Roboto Light" panose="02000000000000000000" pitchFamily="2" charset="0"/>
                <a:cs typeface="Roboto Light" panose="02000000000000000000" pitchFamily="2" charset="0"/>
              </a:rPr>
              <a:pPr/>
              <a:t>‹#›</a:t>
            </a:fld>
            <a:endParaRPr lang="en-US" dirty="0">
              <a:latin typeface="Roboto Light" panose="02000000000000000000" pitchFamily="2" charset="0"/>
              <a:cs typeface="Roboto Light" panose="02000000000000000000" pitchFamily="2" charset="0"/>
            </a:endParaRPr>
          </a:p>
        </p:txBody>
      </p:sp>
    </p:spTree>
    <p:extLst>
      <p:ext uri="{BB962C8B-B14F-4D97-AF65-F5344CB8AC3E}">
        <p14:creationId xmlns:p14="http://schemas.microsoft.com/office/powerpoint/2010/main" val="12376391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dt="0"/>
  <p:txStyles>
    <p:titleStyle>
      <a:lvl1pPr algn="l" defTabSz="914400" rtl="0" eaLnBrk="1" latinLnBrk="0" hangingPunct="1">
        <a:lnSpc>
          <a:spcPct val="90000"/>
        </a:lnSpc>
        <a:spcBef>
          <a:spcPct val="0"/>
        </a:spcBef>
        <a:buNone/>
        <a:defRPr sz="32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p:titleStyle>
    <p:bodyStyle>
      <a:lvl1pPr marL="228600" indent="-228600" algn="l" defTabSz="914400" rtl="0" eaLnBrk="1" latinLnBrk="0" hangingPunct="1">
        <a:lnSpc>
          <a:spcPct val="120000"/>
        </a:lnSpc>
        <a:spcBef>
          <a:spcPts val="1000"/>
        </a:spcBef>
        <a:buClr>
          <a:srgbClr val="E0362C"/>
        </a:buClr>
        <a:buFont typeface="Arial" panose="020B0604020202020204" pitchFamily="34" charset="0"/>
        <a:buChar char="•"/>
        <a:defRPr sz="16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a:lvl2pPr marL="685800" indent="-228600" algn="l" defTabSz="914400" rtl="0" eaLnBrk="1" latinLnBrk="0" hangingPunct="1">
        <a:lnSpc>
          <a:spcPct val="120000"/>
        </a:lnSpc>
        <a:spcBef>
          <a:spcPts val="500"/>
        </a:spcBef>
        <a:buClr>
          <a:srgbClr val="E0362C"/>
        </a:buClr>
        <a:buFont typeface="Arial" panose="020B0604020202020204" pitchFamily="34" charset="0"/>
        <a:buChar char="•"/>
        <a:defRPr sz="14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2pPr>
      <a:lvl3pPr marL="1143000" indent="-228600" algn="l" defTabSz="914400" rtl="0" eaLnBrk="1" latinLnBrk="0" hangingPunct="1">
        <a:lnSpc>
          <a:spcPct val="120000"/>
        </a:lnSpc>
        <a:spcBef>
          <a:spcPts val="500"/>
        </a:spcBef>
        <a:buClr>
          <a:srgbClr val="E0362C"/>
        </a:buClr>
        <a:buFont typeface="Arial" panose="020B0604020202020204" pitchFamily="34" charset="0"/>
        <a:buChar char="•"/>
        <a:defRPr sz="14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3pPr>
      <a:lvl4pPr marL="1600200" indent="-228600" algn="l" defTabSz="914400" rtl="0" eaLnBrk="1" latinLnBrk="0" hangingPunct="1">
        <a:lnSpc>
          <a:spcPct val="120000"/>
        </a:lnSpc>
        <a:spcBef>
          <a:spcPts val="500"/>
        </a:spcBef>
        <a:buClr>
          <a:srgbClr val="E0362C"/>
        </a:buClr>
        <a:buFont typeface="Arial" panose="020B0604020202020204" pitchFamily="34" charset="0"/>
        <a:buChar char="•"/>
        <a:defRPr sz="14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4pPr>
      <a:lvl5pPr marL="2057400" indent="-228600" algn="l" defTabSz="914400" rtl="0" eaLnBrk="1" latinLnBrk="0" hangingPunct="1">
        <a:lnSpc>
          <a:spcPct val="120000"/>
        </a:lnSpc>
        <a:spcBef>
          <a:spcPts val="500"/>
        </a:spcBef>
        <a:buClr>
          <a:srgbClr val="E0362C"/>
        </a:buClr>
        <a:buFont typeface="Arial" panose="020B0604020202020204" pitchFamily="34" charset="0"/>
        <a:buChar char="•"/>
        <a:defRPr sz="14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00F59-0436-CA49-BC82-5EE443D1D735}"/>
              </a:ext>
            </a:extLst>
          </p:cNvPr>
          <p:cNvSpPr>
            <a:spLocks noGrp="1"/>
          </p:cNvSpPr>
          <p:nvPr>
            <p:ph type="ctrTitle"/>
          </p:nvPr>
        </p:nvSpPr>
        <p:spPr>
          <a:xfrm>
            <a:off x="1418664" y="1990164"/>
            <a:ext cx="6937936" cy="1919144"/>
          </a:xfrm>
        </p:spPr>
        <p:txBody>
          <a:bodyPr>
            <a:normAutofit/>
          </a:bodyPr>
          <a:lstStyle/>
          <a:p>
            <a:r>
              <a:rPr lang="en-US" dirty="0"/>
              <a:t>Baseline in Safran Project</a:t>
            </a:r>
          </a:p>
        </p:txBody>
      </p:sp>
      <p:sp>
        <p:nvSpPr>
          <p:cNvPr id="3" name="Subtitle 2">
            <a:extLst>
              <a:ext uri="{FF2B5EF4-FFF2-40B4-BE49-F238E27FC236}">
                <a16:creationId xmlns:a16="http://schemas.microsoft.com/office/drawing/2014/main" id="{BA614B2B-E3D8-024E-A9B0-05DD28C11FDB}"/>
              </a:ext>
            </a:extLst>
          </p:cNvPr>
          <p:cNvSpPr>
            <a:spLocks noGrp="1"/>
          </p:cNvSpPr>
          <p:nvPr>
            <p:ph type="subTitle" idx="1"/>
          </p:nvPr>
        </p:nvSpPr>
        <p:spPr>
          <a:xfrm>
            <a:off x="1079500" y="4012141"/>
            <a:ext cx="7378700" cy="775012"/>
          </a:xfrm>
        </p:spPr>
        <p:txBody>
          <a:bodyPr>
            <a:normAutofit/>
          </a:bodyPr>
          <a:lstStyle/>
          <a:p>
            <a:r>
              <a:rPr lang="en-US" sz="2400" dirty="0"/>
              <a:t>Processes and functionality</a:t>
            </a:r>
          </a:p>
        </p:txBody>
      </p:sp>
    </p:spTree>
    <p:extLst>
      <p:ext uri="{BB962C8B-B14F-4D97-AF65-F5344CB8AC3E}">
        <p14:creationId xmlns:p14="http://schemas.microsoft.com/office/powerpoint/2010/main" val="3943615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5E09ABE-7788-4BF8-B89A-30F3DFE4A6B9}"/>
              </a:ext>
            </a:extLst>
          </p:cNvPr>
          <p:cNvSpPr>
            <a:spLocks noGrp="1"/>
          </p:cNvSpPr>
          <p:nvPr>
            <p:ph type="title"/>
          </p:nvPr>
        </p:nvSpPr>
        <p:spPr/>
        <p:txBody>
          <a:bodyPr/>
          <a:lstStyle/>
          <a:p>
            <a:r>
              <a:rPr lang="en-US" dirty="0"/>
              <a:t>Baseline in Safran Project</a:t>
            </a:r>
          </a:p>
        </p:txBody>
      </p:sp>
      <p:sp>
        <p:nvSpPr>
          <p:cNvPr id="3" name="Plassholder for innhold 2">
            <a:extLst>
              <a:ext uri="{FF2B5EF4-FFF2-40B4-BE49-F238E27FC236}">
                <a16:creationId xmlns:a16="http://schemas.microsoft.com/office/drawing/2014/main" id="{60364E86-C1BF-4F6E-B3F9-63A240C91B22}"/>
              </a:ext>
            </a:extLst>
          </p:cNvPr>
          <p:cNvSpPr>
            <a:spLocks noGrp="1"/>
          </p:cNvSpPr>
          <p:nvPr>
            <p:ph sz="half" idx="1"/>
          </p:nvPr>
        </p:nvSpPr>
        <p:spPr/>
        <p:txBody>
          <a:bodyPr/>
          <a:lstStyle/>
          <a:p>
            <a:r>
              <a:rPr lang="nb-NO" b="1" dirty="0" err="1"/>
              <a:t>Partial</a:t>
            </a:r>
            <a:r>
              <a:rPr lang="nb-NO" b="1" dirty="0"/>
              <a:t> Baseline</a:t>
            </a:r>
          </a:p>
          <a:p>
            <a:r>
              <a:rPr lang="en-US" dirty="0"/>
              <a:t>After you’ve decided what you want to update or add, you must set a filter. You must make a selection here, otherwise Safran Project will abort the baseline.</a:t>
            </a:r>
          </a:p>
          <a:p>
            <a:endParaRPr lang="en-US" dirty="0"/>
          </a:p>
        </p:txBody>
      </p:sp>
      <p:pic>
        <p:nvPicPr>
          <p:cNvPr id="8" name="Bilde 7">
            <a:extLst>
              <a:ext uri="{FF2B5EF4-FFF2-40B4-BE49-F238E27FC236}">
                <a16:creationId xmlns:a16="http://schemas.microsoft.com/office/drawing/2014/main" id="{6262A08B-FB48-468D-BDFC-387114464758}"/>
              </a:ext>
            </a:extLst>
          </p:cNvPr>
          <p:cNvPicPr>
            <a:picLocks noChangeAspect="1"/>
          </p:cNvPicPr>
          <p:nvPr/>
        </p:nvPicPr>
        <p:blipFill>
          <a:blip r:embed="rId3"/>
          <a:stretch>
            <a:fillRect/>
          </a:stretch>
        </p:blipFill>
        <p:spPr>
          <a:xfrm>
            <a:off x="5988705" y="608858"/>
            <a:ext cx="2095238" cy="838095"/>
          </a:xfrm>
          <a:prstGeom prst="rect">
            <a:avLst/>
          </a:prstGeom>
        </p:spPr>
      </p:pic>
      <p:pic>
        <p:nvPicPr>
          <p:cNvPr id="11" name="Plassholder for innhold 10">
            <a:extLst>
              <a:ext uri="{FF2B5EF4-FFF2-40B4-BE49-F238E27FC236}">
                <a16:creationId xmlns:a16="http://schemas.microsoft.com/office/drawing/2014/main" id="{37414074-8485-41ED-8FE5-EB1432470F7F}"/>
              </a:ext>
            </a:extLst>
          </p:cNvPr>
          <p:cNvPicPr>
            <a:picLocks noGrp="1" noChangeAspect="1"/>
          </p:cNvPicPr>
          <p:nvPr>
            <p:ph sz="half" idx="2"/>
          </p:nvPr>
        </p:nvPicPr>
        <p:blipFill>
          <a:blip r:embed="rId4"/>
          <a:stretch>
            <a:fillRect/>
          </a:stretch>
        </p:blipFill>
        <p:spPr>
          <a:xfrm>
            <a:off x="6172200" y="2326527"/>
            <a:ext cx="5181600" cy="3349534"/>
          </a:xfrm>
          <a:prstGeom prst="rect">
            <a:avLst/>
          </a:prstGeom>
        </p:spPr>
      </p:pic>
    </p:spTree>
    <p:extLst>
      <p:ext uri="{BB962C8B-B14F-4D97-AF65-F5344CB8AC3E}">
        <p14:creationId xmlns:p14="http://schemas.microsoft.com/office/powerpoint/2010/main" val="142522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5E09ABE-7788-4BF8-B89A-30F3DFE4A6B9}"/>
              </a:ext>
            </a:extLst>
          </p:cNvPr>
          <p:cNvSpPr>
            <a:spLocks noGrp="1"/>
          </p:cNvSpPr>
          <p:nvPr>
            <p:ph type="title"/>
          </p:nvPr>
        </p:nvSpPr>
        <p:spPr/>
        <p:txBody>
          <a:bodyPr/>
          <a:lstStyle/>
          <a:p>
            <a:r>
              <a:rPr lang="en-US" dirty="0"/>
              <a:t>Baseline in Safran Project</a:t>
            </a:r>
          </a:p>
        </p:txBody>
      </p:sp>
      <p:sp>
        <p:nvSpPr>
          <p:cNvPr id="3" name="Plassholder for innhold 2">
            <a:extLst>
              <a:ext uri="{FF2B5EF4-FFF2-40B4-BE49-F238E27FC236}">
                <a16:creationId xmlns:a16="http://schemas.microsoft.com/office/drawing/2014/main" id="{60364E86-C1BF-4F6E-B3F9-63A240C91B22}"/>
              </a:ext>
            </a:extLst>
          </p:cNvPr>
          <p:cNvSpPr>
            <a:spLocks noGrp="1"/>
          </p:cNvSpPr>
          <p:nvPr>
            <p:ph sz="half" idx="1"/>
          </p:nvPr>
        </p:nvSpPr>
        <p:spPr/>
        <p:txBody>
          <a:bodyPr/>
          <a:lstStyle/>
          <a:p>
            <a:r>
              <a:rPr lang="nb-NO" b="1" dirty="0" err="1"/>
              <a:t>Partial</a:t>
            </a:r>
            <a:r>
              <a:rPr lang="nb-NO" b="1" dirty="0"/>
              <a:t> Baseline</a:t>
            </a:r>
          </a:p>
          <a:p>
            <a:r>
              <a:rPr lang="en-US" dirty="0"/>
              <a:t>After you have set your filter you are shown a list of all the activities included in your partial baseline.</a:t>
            </a:r>
          </a:p>
          <a:p>
            <a:r>
              <a:rPr lang="en-US" dirty="0"/>
              <a:t>You can now review the changes and the previous values before you set the partial baseline.</a:t>
            </a:r>
          </a:p>
          <a:p>
            <a:endParaRPr lang="en-US" dirty="0"/>
          </a:p>
        </p:txBody>
      </p:sp>
      <p:pic>
        <p:nvPicPr>
          <p:cNvPr id="8" name="Bilde 7">
            <a:extLst>
              <a:ext uri="{FF2B5EF4-FFF2-40B4-BE49-F238E27FC236}">
                <a16:creationId xmlns:a16="http://schemas.microsoft.com/office/drawing/2014/main" id="{6262A08B-FB48-468D-BDFC-387114464758}"/>
              </a:ext>
            </a:extLst>
          </p:cNvPr>
          <p:cNvPicPr>
            <a:picLocks noChangeAspect="1"/>
          </p:cNvPicPr>
          <p:nvPr/>
        </p:nvPicPr>
        <p:blipFill>
          <a:blip r:embed="rId3"/>
          <a:stretch>
            <a:fillRect/>
          </a:stretch>
        </p:blipFill>
        <p:spPr>
          <a:xfrm>
            <a:off x="5988705" y="608858"/>
            <a:ext cx="2095238" cy="838095"/>
          </a:xfrm>
          <a:prstGeom prst="rect">
            <a:avLst/>
          </a:prstGeom>
        </p:spPr>
      </p:pic>
      <p:pic>
        <p:nvPicPr>
          <p:cNvPr id="6" name="Plassholder for innhold 5">
            <a:extLst>
              <a:ext uri="{FF2B5EF4-FFF2-40B4-BE49-F238E27FC236}">
                <a16:creationId xmlns:a16="http://schemas.microsoft.com/office/drawing/2014/main" id="{EC6D03AD-2D15-4778-A807-0A54D09C2821}"/>
              </a:ext>
            </a:extLst>
          </p:cNvPr>
          <p:cNvPicPr>
            <a:picLocks noGrp="1" noChangeAspect="1"/>
          </p:cNvPicPr>
          <p:nvPr>
            <p:ph sz="half" idx="2"/>
          </p:nvPr>
        </p:nvPicPr>
        <p:blipFill>
          <a:blip r:embed="rId4"/>
          <a:stretch>
            <a:fillRect/>
          </a:stretch>
        </p:blipFill>
        <p:spPr>
          <a:xfrm>
            <a:off x="6172200" y="2571268"/>
            <a:ext cx="5181600" cy="2860051"/>
          </a:xfrm>
          <a:prstGeom prst="rect">
            <a:avLst/>
          </a:prstGeom>
        </p:spPr>
      </p:pic>
    </p:spTree>
    <p:extLst>
      <p:ext uri="{BB962C8B-B14F-4D97-AF65-F5344CB8AC3E}">
        <p14:creationId xmlns:p14="http://schemas.microsoft.com/office/powerpoint/2010/main" val="385325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5E09ABE-7788-4BF8-B89A-30F3DFE4A6B9}"/>
              </a:ext>
            </a:extLst>
          </p:cNvPr>
          <p:cNvSpPr>
            <a:spLocks noGrp="1"/>
          </p:cNvSpPr>
          <p:nvPr>
            <p:ph type="title"/>
          </p:nvPr>
        </p:nvSpPr>
        <p:spPr/>
        <p:txBody>
          <a:bodyPr/>
          <a:lstStyle/>
          <a:p>
            <a:r>
              <a:rPr lang="en-US" dirty="0"/>
              <a:t>Baseline in Safran Project</a:t>
            </a:r>
          </a:p>
        </p:txBody>
      </p:sp>
      <p:sp>
        <p:nvSpPr>
          <p:cNvPr id="3" name="Plassholder for innhold 2">
            <a:extLst>
              <a:ext uri="{FF2B5EF4-FFF2-40B4-BE49-F238E27FC236}">
                <a16:creationId xmlns:a16="http://schemas.microsoft.com/office/drawing/2014/main" id="{60364E86-C1BF-4F6E-B3F9-63A240C91B22}"/>
              </a:ext>
            </a:extLst>
          </p:cNvPr>
          <p:cNvSpPr>
            <a:spLocks noGrp="1"/>
          </p:cNvSpPr>
          <p:nvPr>
            <p:ph sz="half" idx="1"/>
          </p:nvPr>
        </p:nvSpPr>
        <p:spPr/>
        <p:txBody>
          <a:bodyPr/>
          <a:lstStyle/>
          <a:p>
            <a:r>
              <a:rPr lang="nb-NO" b="1" dirty="0" err="1"/>
              <a:t>Annul</a:t>
            </a:r>
            <a:endParaRPr lang="nb-NO" b="1" dirty="0"/>
          </a:p>
          <a:p>
            <a:r>
              <a:rPr lang="en-US" dirty="0"/>
              <a:t>Annulment lets you roll back a baseline. This can be useful if you found errors after setting a baseline and you need to go back to fix them.</a:t>
            </a:r>
          </a:p>
          <a:p>
            <a:r>
              <a:rPr lang="en-US" dirty="0"/>
              <a:t>Safran will always annul the latest or the current baseline – so no flexibility here – you annul sequentially backwards in the baselines available from your baseline log.</a:t>
            </a:r>
          </a:p>
        </p:txBody>
      </p:sp>
      <p:pic>
        <p:nvPicPr>
          <p:cNvPr id="4" name="Bilde 3">
            <a:extLst>
              <a:ext uri="{FF2B5EF4-FFF2-40B4-BE49-F238E27FC236}">
                <a16:creationId xmlns:a16="http://schemas.microsoft.com/office/drawing/2014/main" id="{C398966C-A054-4F6E-BFD2-C07A98F72E6A}"/>
              </a:ext>
            </a:extLst>
          </p:cNvPr>
          <p:cNvPicPr>
            <a:picLocks noChangeAspect="1"/>
          </p:cNvPicPr>
          <p:nvPr/>
        </p:nvPicPr>
        <p:blipFill>
          <a:blip r:embed="rId3"/>
          <a:stretch>
            <a:fillRect/>
          </a:stretch>
        </p:blipFill>
        <p:spPr>
          <a:xfrm>
            <a:off x="5988705" y="608858"/>
            <a:ext cx="2095238" cy="838095"/>
          </a:xfrm>
          <a:prstGeom prst="rect">
            <a:avLst/>
          </a:prstGeom>
        </p:spPr>
      </p:pic>
      <p:pic>
        <p:nvPicPr>
          <p:cNvPr id="12" name="Plassholder for innhold 11">
            <a:extLst>
              <a:ext uri="{FF2B5EF4-FFF2-40B4-BE49-F238E27FC236}">
                <a16:creationId xmlns:a16="http://schemas.microsoft.com/office/drawing/2014/main" id="{B9B298AA-7143-45F9-AD00-45783AEF59AB}"/>
              </a:ext>
            </a:extLst>
          </p:cNvPr>
          <p:cNvPicPr>
            <a:picLocks noGrp="1" noChangeAspect="1"/>
          </p:cNvPicPr>
          <p:nvPr>
            <p:ph sz="half" idx="2"/>
          </p:nvPr>
        </p:nvPicPr>
        <p:blipFill>
          <a:blip r:embed="rId4"/>
          <a:stretch>
            <a:fillRect/>
          </a:stretch>
        </p:blipFill>
        <p:spPr>
          <a:xfrm>
            <a:off x="6353476" y="2477484"/>
            <a:ext cx="4819048" cy="3047619"/>
          </a:xfrm>
          <a:prstGeom prst="rect">
            <a:avLst/>
          </a:prstGeom>
        </p:spPr>
      </p:pic>
    </p:spTree>
    <p:extLst>
      <p:ext uri="{BB962C8B-B14F-4D97-AF65-F5344CB8AC3E}">
        <p14:creationId xmlns:p14="http://schemas.microsoft.com/office/powerpoint/2010/main" val="3382668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5E09ABE-7788-4BF8-B89A-30F3DFE4A6B9}"/>
              </a:ext>
            </a:extLst>
          </p:cNvPr>
          <p:cNvSpPr>
            <a:spLocks noGrp="1"/>
          </p:cNvSpPr>
          <p:nvPr>
            <p:ph type="title"/>
          </p:nvPr>
        </p:nvSpPr>
        <p:spPr/>
        <p:txBody>
          <a:bodyPr/>
          <a:lstStyle/>
          <a:p>
            <a:r>
              <a:rPr lang="en-US" dirty="0"/>
              <a:t>Baseline in Safran Project</a:t>
            </a:r>
          </a:p>
        </p:txBody>
      </p:sp>
      <p:sp>
        <p:nvSpPr>
          <p:cNvPr id="3" name="Plassholder for innhold 2">
            <a:extLst>
              <a:ext uri="{FF2B5EF4-FFF2-40B4-BE49-F238E27FC236}">
                <a16:creationId xmlns:a16="http://schemas.microsoft.com/office/drawing/2014/main" id="{60364E86-C1BF-4F6E-B3F9-63A240C91B22}"/>
              </a:ext>
            </a:extLst>
          </p:cNvPr>
          <p:cNvSpPr>
            <a:spLocks noGrp="1"/>
          </p:cNvSpPr>
          <p:nvPr>
            <p:ph sz="half" idx="1"/>
          </p:nvPr>
        </p:nvSpPr>
        <p:spPr/>
        <p:txBody>
          <a:bodyPr/>
          <a:lstStyle/>
          <a:p>
            <a:r>
              <a:rPr lang="nb-NO" b="1" dirty="0"/>
              <a:t>Baseline Log</a:t>
            </a:r>
          </a:p>
          <a:p>
            <a:r>
              <a:rPr lang="en-US" dirty="0"/>
              <a:t>Finally there’s the baseline log. A quick list to view all your baselines, when they were set, for what cutoff date, who set them, revision number and remarks.</a:t>
            </a:r>
          </a:p>
        </p:txBody>
      </p:sp>
      <p:pic>
        <p:nvPicPr>
          <p:cNvPr id="9" name="Plassholder for innhold 8">
            <a:extLst>
              <a:ext uri="{FF2B5EF4-FFF2-40B4-BE49-F238E27FC236}">
                <a16:creationId xmlns:a16="http://schemas.microsoft.com/office/drawing/2014/main" id="{B39D1D17-E697-4BD1-8B68-4837AB3C6ED7}"/>
              </a:ext>
            </a:extLst>
          </p:cNvPr>
          <p:cNvPicPr>
            <a:picLocks noGrp="1" noChangeAspect="1"/>
          </p:cNvPicPr>
          <p:nvPr>
            <p:ph sz="half" idx="2"/>
          </p:nvPr>
        </p:nvPicPr>
        <p:blipFill>
          <a:blip r:embed="rId3"/>
          <a:stretch>
            <a:fillRect/>
          </a:stretch>
        </p:blipFill>
        <p:spPr>
          <a:xfrm>
            <a:off x="6172200" y="3141846"/>
            <a:ext cx="5181600" cy="1718895"/>
          </a:xfrm>
          <a:prstGeom prst="rect">
            <a:avLst/>
          </a:prstGeom>
        </p:spPr>
      </p:pic>
      <p:pic>
        <p:nvPicPr>
          <p:cNvPr id="10" name="Bilde 9">
            <a:extLst>
              <a:ext uri="{FF2B5EF4-FFF2-40B4-BE49-F238E27FC236}">
                <a16:creationId xmlns:a16="http://schemas.microsoft.com/office/drawing/2014/main" id="{C1B8EF06-B1AC-4960-8A1E-178E9BE92C0E}"/>
              </a:ext>
            </a:extLst>
          </p:cNvPr>
          <p:cNvPicPr>
            <a:picLocks noChangeAspect="1"/>
          </p:cNvPicPr>
          <p:nvPr/>
        </p:nvPicPr>
        <p:blipFill>
          <a:blip r:embed="rId4"/>
          <a:stretch>
            <a:fillRect/>
          </a:stretch>
        </p:blipFill>
        <p:spPr>
          <a:xfrm>
            <a:off x="5988705" y="608858"/>
            <a:ext cx="2095238" cy="838095"/>
          </a:xfrm>
          <a:prstGeom prst="rect">
            <a:avLst/>
          </a:prstGeom>
        </p:spPr>
      </p:pic>
    </p:spTree>
    <p:extLst>
      <p:ext uri="{BB962C8B-B14F-4D97-AF65-F5344CB8AC3E}">
        <p14:creationId xmlns:p14="http://schemas.microsoft.com/office/powerpoint/2010/main" val="103016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4CDB9D8-A963-4BF8-B601-99F597F01658}"/>
              </a:ext>
            </a:extLst>
          </p:cNvPr>
          <p:cNvSpPr>
            <a:spLocks noGrp="1"/>
          </p:cNvSpPr>
          <p:nvPr>
            <p:ph type="title"/>
          </p:nvPr>
        </p:nvSpPr>
        <p:spPr/>
        <p:txBody>
          <a:bodyPr/>
          <a:lstStyle/>
          <a:p>
            <a:r>
              <a:rPr lang="en-US" dirty="0"/>
              <a:t>Errors and problems</a:t>
            </a:r>
          </a:p>
        </p:txBody>
      </p:sp>
      <p:sp>
        <p:nvSpPr>
          <p:cNvPr id="3" name="Plassholder for innhold 2">
            <a:extLst>
              <a:ext uri="{FF2B5EF4-FFF2-40B4-BE49-F238E27FC236}">
                <a16:creationId xmlns:a16="http://schemas.microsoft.com/office/drawing/2014/main" id="{C83CBFD7-C22F-42D4-A54F-C02C21342EF3}"/>
              </a:ext>
            </a:extLst>
          </p:cNvPr>
          <p:cNvSpPr>
            <a:spLocks noGrp="1"/>
          </p:cNvSpPr>
          <p:nvPr>
            <p:ph sz="half" idx="1"/>
          </p:nvPr>
        </p:nvSpPr>
        <p:spPr>
          <a:xfrm>
            <a:off x="838200" y="1825625"/>
            <a:ext cx="5181600" cy="4821360"/>
          </a:xfrm>
        </p:spPr>
        <p:txBody>
          <a:bodyPr>
            <a:normAutofit fontScale="92500" lnSpcReduction="10000"/>
          </a:bodyPr>
          <a:lstStyle/>
          <a:p>
            <a:r>
              <a:rPr lang="en-US" sz="1700" b="1" dirty="0"/>
              <a:t>These are some of the errors that can stop you from running a baseline:</a:t>
            </a:r>
          </a:p>
          <a:p>
            <a:r>
              <a:rPr lang="en-US" sz="1500" dirty="0"/>
              <a:t>You do not have update-access to all subprojects! You are not </a:t>
            </a:r>
            <a:r>
              <a:rPr lang="en-US" sz="1500" dirty="0" err="1"/>
              <a:t>authorised</a:t>
            </a:r>
            <a:r>
              <a:rPr lang="en-US" sz="1500" dirty="0"/>
              <a:t> to perform a baseline update on the project.</a:t>
            </a:r>
          </a:p>
          <a:p>
            <a:pPr lvl="1"/>
            <a:r>
              <a:rPr lang="en-US" sz="1300" dirty="0"/>
              <a:t>Check your access to all subprojects and try to re-run the baseline</a:t>
            </a:r>
          </a:p>
          <a:p>
            <a:r>
              <a:rPr lang="en-US" sz="1500" dirty="0"/>
              <a:t>The project has not been assigned to a project-config</a:t>
            </a:r>
          </a:p>
          <a:p>
            <a:pPr lvl="1"/>
            <a:r>
              <a:rPr lang="en-US" sz="1300" dirty="0"/>
              <a:t>Your project is missing a setup. Contact support.</a:t>
            </a:r>
          </a:p>
          <a:p>
            <a:r>
              <a:rPr lang="en-US" sz="1500" dirty="0"/>
              <a:t>No </a:t>
            </a:r>
            <a:r>
              <a:rPr lang="en-US" sz="1500" dirty="0" err="1"/>
              <a:t>TimeNow</a:t>
            </a:r>
            <a:r>
              <a:rPr lang="en-US" sz="1500" dirty="0"/>
              <a:t> has been assigned to the project</a:t>
            </a:r>
          </a:p>
          <a:p>
            <a:pPr lvl="1"/>
            <a:r>
              <a:rPr lang="en-US" sz="1300" dirty="0"/>
              <a:t>Check </a:t>
            </a:r>
            <a:r>
              <a:rPr lang="en-US" sz="1300" dirty="0" err="1"/>
              <a:t>TimeNow</a:t>
            </a:r>
            <a:r>
              <a:rPr lang="en-US" sz="1300" dirty="0"/>
              <a:t> settings in Project Properties and re-run the baseline.</a:t>
            </a:r>
          </a:p>
          <a:p>
            <a:r>
              <a:rPr lang="en-US" sz="1500" dirty="0"/>
              <a:t>The Network </a:t>
            </a:r>
            <a:r>
              <a:rPr lang="en-US" sz="1500" dirty="0" err="1"/>
              <a:t>TimeNow</a:t>
            </a:r>
            <a:r>
              <a:rPr lang="en-US" sz="1500" dirty="0"/>
              <a:t> date must be a Monday</a:t>
            </a:r>
          </a:p>
          <a:p>
            <a:pPr lvl="1"/>
            <a:r>
              <a:rPr lang="en-US" sz="1300" dirty="0"/>
              <a:t>Check </a:t>
            </a:r>
            <a:r>
              <a:rPr lang="en-US" sz="1300" dirty="0" err="1"/>
              <a:t>TimeNow</a:t>
            </a:r>
            <a:r>
              <a:rPr lang="en-US" sz="1300" dirty="0"/>
              <a:t> settings in Project Properties and re-run the baseline.</a:t>
            </a:r>
          </a:p>
          <a:p>
            <a:pPr lvl="1"/>
            <a:r>
              <a:rPr lang="en-US" sz="1300" dirty="0"/>
              <a:t>Note! This may be any other weekday depending on the cutoff settings but is normally a Monday because cutoffs are normally </a:t>
            </a:r>
            <a:r>
              <a:rPr lang="en-US" sz="1300" dirty="0" err="1"/>
              <a:t>sundays</a:t>
            </a:r>
            <a:r>
              <a:rPr lang="en-US" sz="1300" dirty="0"/>
              <a:t>.</a:t>
            </a:r>
          </a:p>
          <a:p>
            <a:endParaRPr lang="en-US" sz="1400" dirty="0"/>
          </a:p>
        </p:txBody>
      </p:sp>
      <p:sp>
        <p:nvSpPr>
          <p:cNvPr id="4" name="Plassholder for innhold 3">
            <a:extLst>
              <a:ext uri="{FF2B5EF4-FFF2-40B4-BE49-F238E27FC236}">
                <a16:creationId xmlns:a16="http://schemas.microsoft.com/office/drawing/2014/main" id="{ACF13212-B2DB-4A3B-8C1A-8282AFF07182}"/>
              </a:ext>
            </a:extLst>
          </p:cNvPr>
          <p:cNvSpPr>
            <a:spLocks noGrp="1"/>
          </p:cNvSpPr>
          <p:nvPr>
            <p:ph sz="half" idx="2"/>
          </p:nvPr>
        </p:nvSpPr>
        <p:spPr/>
        <p:txBody>
          <a:bodyPr>
            <a:normAutofit fontScale="92500" lnSpcReduction="10000"/>
          </a:bodyPr>
          <a:lstStyle/>
          <a:p>
            <a:r>
              <a:rPr lang="en-US" sz="1500" dirty="0"/>
              <a:t>No cutoff found matching </a:t>
            </a:r>
            <a:r>
              <a:rPr lang="en-US" sz="1500" dirty="0" err="1"/>
              <a:t>timenow</a:t>
            </a:r>
            <a:endParaRPr lang="en-US" sz="1500" dirty="0"/>
          </a:p>
          <a:p>
            <a:pPr lvl="1"/>
            <a:r>
              <a:rPr lang="en-US" sz="1300" dirty="0"/>
              <a:t>Run a cutoff and re-run the baseline</a:t>
            </a:r>
          </a:p>
          <a:p>
            <a:r>
              <a:rPr lang="en-US" sz="1500" dirty="0"/>
              <a:t>The project is in a “Not </a:t>
            </a:r>
            <a:r>
              <a:rPr lang="en-US" sz="1500" dirty="0" err="1"/>
              <a:t>Analysed</a:t>
            </a:r>
            <a:r>
              <a:rPr lang="en-US" sz="1500" dirty="0"/>
              <a:t>” status. Please save project before running Baseline. Save project now? Yes/No</a:t>
            </a:r>
          </a:p>
          <a:p>
            <a:pPr lvl="1"/>
            <a:r>
              <a:rPr lang="en-US" sz="1300" dirty="0"/>
              <a:t>Save project and re-run baseline</a:t>
            </a:r>
          </a:p>
          <a:p>
            <a:r>
              <a:rPr lang="en-US" sz="1500" dirty="0"/>
              <a:t>The project is still in a “Not </a:t>
            </a:r>
            <a:r>
              <a:rPr lang="en-US" sz="1500" dirty="0" err="1"/>
              <a:t>Analysed</a:t>
            </a:r>
            <a:r>
              <a:rPr lang="en-US" sz="1500" dirty="0"/>
              <a:t>” status. Probably because another user has made recent changes in the project. Please try to refresh data and then save! Yes/No</a:t>
            </a:r>
          </a:p>
          <a:p>
            <a:pPr lvl="1"/>
            <a:r>
              <a:rPr lang="en-US" sz="1300" dirty="0"/>
              <a:t>Refresh with F5, save project and re-run baseline</a:t>
            </a:r>
          </a:p>
          <a:p>
            <a:r>
              <a:rPr lang="en-US" sz="1500" dirty="0"/>
              <a:t>You cannot run baseline with </a:t>
            </a:r>
            <a:r>
              <a:rPr lang="en-US" sz="1500" dirty="0" err="1"/>
              <a:t>TimeNow</a:t>
            </a:r>
            <a:r>
              <a:rPr lang="en-US" sz="1500" dirty="0"/>
              <a:t> set to &lt;Date&gt; when you already have run a baseline on &lt;Date&gt;</a:t>
            </a:r>
          </a:p>
          <a:p>
            <a:pPr lvl="1"/>
            <a:r>
              <a:rPr lang="en-US" sz="1300" dirty="0"/>
              <a:t>This message comes when </a:t>
            </a:r>
            <a:r>
              <a:rPr lang="en-US" sz="1300" dirty="0" err="1"/>
              <a:t>TimeNow</a:t>
            </a:r>
            <a:r>
              <a:rPr lang="en-US" sz="1300" dirty="0"/>
              <a:t> is set to an earlier date than a previous baseline. Check </a:t>
            </a:r>
            <a:r>
              <a:rPr lang="en-US" sz="1300" dirty="0" err="1"/>
              <a:t>TimeNow</a:t>
            </a:r>
            <a:r>
              <a:rPr lang="en-US" sz="1300" dirty="0"/>
              <a:t> settings in Project Properties and re-run the baseline.</a:t>
            </a:r>
          </a:p>
        </p:txBody>
      </p:sp>
    </p:spTree>
    <p:extLst>
      <p:ext uri="{BB962C8B-B14F-4D97-AF65-F5344CB8AC3E}">
        <p14:creationId xmlns:p14="http://schemas.microsoft.com/office/powerpoint/2010/main" val="3815985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D1E68B6-BC05-45DD-8AB9-139145CF6F99}"/>
              </a:ext>
            </a:extLst>
          </p:cNvPr>
          <p:cNvSpPr>
            <a:spLocks noGrp="1"/>
          </p:cNvSpPr>
          <p:nvPr>
            <p:ph type="title"/>
          </p:nvPr>
        </p:nvSpPr>
        <p:spPr/>
        <p:txBody>
          <a:bodyPr/>
          <a:lstStyle/>
          <a:p>
            <a:r>
              <a:rPr lang="en-US" dirty="0"/>
              <a:t>Errors and problems - continued</a:t>
            </a:r>
          </a:p>
        </p:txBody>
      </p:sp>
      <p:sp>
        <p:nvSpPr>
          <p:cNvPr id="3" name="Plassholder for innhold 2">
            <a:extLst>
              <a:ext uri="{FF2B5EF4-FFF2-40B4-BE49-F238E27FC236}">
                <a16:creationId xmlns:a16="http://schemas.microsoft.com/office/drawing/2014/main" id="{D44E0F5F-220F-427B-8234-782D4A263629}"/>
              </a:ext>
            </a:extLst>
          </p:cNvPr>
          <p:cNvSpPr>
            <a:spLocks noGrp="1"/>
          </p:cNvSpPr>
          <p:nvPr>
            <p:ph sz="half" idx="1"/>
          </p:nvPr>
        </p:nvSpPr>
        <p:spPr/>
        <p:txBody>
          <a:bodyPr>
            <a:normAutofit lnSpcReduction="10000"/>
          </a:bodyPr>
          <a:lstStyle/>
          <a:p>
            <a:r>
              <a:rPr lang="en-US" dirty="0"/>
              <a:t>These messages will come when you have progress inconsistencies between activities and resources. This may be related to how you pick up progress when you move </a:t>
            </a:r>
            <a:r>
              <a:rPr lang="en-US" dirty="0" err="1"/>
              <a:t>TimeNow</a:t>
            </a:r>
            <a:r>
              <a:rPr lang="en-US" dirty="0"/>
              <a:t> or other schedule conflicts that need to be addressed before running the baseline. Please refer to the baseline checklist or contact support.</a:t>
            </a:r>
          </a:p>
          <a:p>
            <a:r>
              <a:rPr lang="en-US" dirty="0"/>
              <a:t>Resource not complete – activity completed!</a:t>
            </a:r>
          </a:p>
          <a:p>
            <a:r>
              <a:rPr lang="en-US" dirty="0"/>
              <a:t>Resource not part of status update – activity completed!</a:t>
            </a:r>
          </a:p>
          <a:p>
            <a:r>
              <a:rPr lang="en-US" dirty="0"/>
              <a:t>Resource duration 0!</a:t>
            </a:r>
          </a:p>
          <a:p>
            <a:r>
              <a:rPr lang="en-US" dirty="0"/>
              <a:t>Resource pr. Day – not supported in baseline / status-update!</a:t>
            </a:r>
          </a:p>
        </p:txBody>
      </p:sp>
      <p:sp>
        <p:nvSpPr>
          <p:cNvPr id="4" name="Plassholder for innhold 3">
            <a:extLst>
              <a:ext uri="{FF2B5EF4-FFF2-40B4-BE49-F238E27FC236}">
                <a16:creationId xmlns:a16="http://schemas.microsoft.com/office/drawing/2014/main" id="{C112CBA5-CFAF-4792-97CF-2F192D777F59}"/>
              </a:ext>
            </a:extLst>
          </p:cNvPr>
          <p:cNvSpPr>
            <a:spLocks noGrp="1"/>
          </p:cNvSpPr>
          <p:nvPr>
            <p:ph sz="half" idx="2"/>
          </p:nvPr>
        </p:nvSpPr>
        <p:spPr/>
        <p:txBody>
          <a:bodyPr>
            <a:normAutofit lnSpcReduction="10000"/>
          </a:bodyPr>
          <a:lstStyle/>
          <a:p>
            <a:endParaRPr lang="en-US"/>
          </a:p>
        </p:txBody>
      </p:sp>
    </p:spTree>
    <p:extLst>
      <p:ext uri="{BB962C8B-B14F-4D97-AF65-F5344CB8AC3E}">
        <p14:creationId xmlns:p14="http://schemas.microsoft.com/office/powerpoint/2010/main" val="3255085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a:extLst>
              <a:ext uri="{FF2B5EF4-FFF2-40B4-BE49-F238E27FC236}">
                <a16:creationId xmlns:a16="http://schemas.microsoft.com/office/drawing/2014/main" id="{CC694D34-CA1B-4C7C-B66F-98CBA2E61389}"/>
              </a:ext>
            </a:extLst>
          </p:cNvPr>
          <p:cNvSpPr>
            <a:spLocks noGrp="1"/>
          </p:cNvSpPr>
          <p:nvPr>
            <p:ph type="title"/>
          </p:nvPr>
        </p:nvSpPr>
        <p:spPr/>
        <p:txBody>
          <a:bodyPr/>
          <a:lstStyle/>
          <a:p>
            <a:r>
              <a:rPr lang="nb-NO" dirty="0"/>
              <a:t>Baseline in Safran Project</a:t>
            </a:r>
            <a:endParaRPr lang="en-US" dirty="0"/>
          </a:p>
        </p:txBody>
      </p:sp>
      <p:sp>
        <p:nvSpPr>
          <p:cNvPr id="5" name="Plassholder for innhold 4">
            <a:extLst>
              <a:ext uri="{FF2B5EF4-FFF2-40B4-BE49-F238E27FC236}">
                <a16:creationId xmlns:a16="http://schemas.microsoft.com/office/drawing/2014/main" id="{2826B17B-C9E7-496B-84A3-E87629DFFBA3}"/>
              </a:ext>
            </a:extLst>
          </p:cNvPr>
          <p:cNvSpPr>
            <a:spLocks noGrp="1"/>
          </p:cNvSpPr>
          <p:nvPr>
            <p:ph sz="half" idx="1"/>
          </p:nvPr>
        </p:nvSpPr>
        <p:spPr>
          <a:xfrm>
            <a:off x="838200" y="1825625"/>
            <a:ext cx="10375232" cy="4351338"/>
          </a:xfrm>
        </p:spPr>
        <p:txBody>
          <a:bodyPr/>
          <a:lstStyle/>
          <a:p>
            <a:r>
              <a:rPr lang="nb-NO" dirty="0" err="1"/>
              <a:t>What</a:t>
            </a:r>
            <a:r>
              <a:rPr lang="nb-NO" dirty="0"/>
              <a:t> </a:t>
            </a:r>
            <a:r>
              <a:rPr lang="nb-NO" dirty="0" err="1"/>
              <a:t>happens</a:t>
            </a:r>
            <a:r>
              <a:rPr lang="nb-NO" dirty="0"/>
              <a:t> under </a:t>
            </a:r>
            <a:r>
              <a:rPr lang="nb-NO" dirty="0" err="1"/>
              <a:t>the</a:t>
            </a:r>
            <a:r>
              <a:rPr lang="nb-NO" dirty="0"/>
              <a:t> </a:t>
            </a:r>
            <a:r>
              <a:rPr lang="nb-NO" dirty="0" err="1"/>
              <a:t>hood</a:t>
            </a:r>
            <a:r>
              <a:rPr lang="nb-NO" dirty="0"/>
              <a:t> </a:t>
            </a:r>
            <a:r>
              <a:rPr lang="nb-NO" dirty="0" err="1"/>
              <a:t>of</a:t>
            </a:r>
            <a:r>
              <a:rPr lang="nb-NO" dirty="0"/>
              <a:t> Safran Project </a:t>
            </a:r>
            <a:r>
              <a:rPr lang="nb-NO" dirty="0" err="1"/>
              <a:t>when</a:t>
            </a:r>
            <a:r>
              <a:rPr lang="nb-NO" dirty="0"/>
              <a:t> </a:t>
            </a:r>
            <a:r>
              <a:rPr lang="nb-NO" dirty="0" err="1"/>
              <a:t>we</a:t>
            </a:r>
            <a:r>
              <a:rPr lang="nb-NO" dirty="0"/>
              <a:t> </a:t>
            </a:r>
            <a:r>
              <a:rPr lang="nb-NO" dirty="0" err="1"/>
              <a:t>set</a:t>
            </a:r>
            <a:r>
              <a:rPr lang="nb-NO" dirty="0"/>
              <a:t> a baseline?</a:t>
            </a:r>
          </a:p>
          <a:p>
            <a:r>
              <a:rPr lang="nb-NO" sz="1200" dirty="0"/>
              <a:t>A </a:t>
            </a:r>
            <a:r>
              <a:rPr lang="nb-NO" sz="1200" dirty="0" err="1"/>
              <a:t>reference</a:t>
            </a:r>
            <a:r>
              <a:rPr lang="nb-NO" sz="1200" dirty="0"/>
              <a:t> plan is </a:t>
            </a:r>
            <a:r>
              <a:rPr lang="nb-NO" sz="1200" dirty="0" err="1"/>
              <a:t>created</a:t>
            </a:r>
            <a:r>
              <a:rPr lang="nb-NO" sz="1200" dirty="0"/>
              <a:t> </a:t>
            </a:r>
            <a:r>
              <a:rPr lang="nb-NO" sz="1200" dirty="0" err="1"/>
              <a:t>based</a:t>
            </a:r>
            <a:r>
              <a:rPr lang="nb-NO" sz="1200" dirty="0"/>
              <a:t> </a:t>
            </a:r>
            <a:r>
              <a:rPr lang="nb-NO" sz="1200" dirty="0" err="1"/>
              <a:t>on</a:t>
            </a:r>
            <a:r>
              <a:rPr lang="nb-NO" sz="1200" dirty="0"/>
              <a:t> </a:t>
            </a:r>
            <a:r>
              <a:rPr lang="nb-NO" sz="1200" dirty="0" err="1"/>
              <a:t>scopes</a:t>
            </a:r>
            <a:r>
              <a:rPr lang="nb-NO" sz="1200" dirty="0"/>
              <a:t>, </a:t>
            </a:r>
            <a:r>
              <a:rPr lang="nb-NO" sz="1200" dirty="0" err="1"/>
              <a:t>dates</a:t>
            </a:r>
            <a:r>
              <a:rPr lang="nb-NO" sz="1200" dirty="0"/>
              <a:t> and </a:t>
            </a:r>
            <a:r>
              <a:rPr lang="nb-NO" sz="1200" dirty="0" err="1"/>
              <a:t>milestones</a:t>
            </a:r>
            <a:endParaRPr lang="nb-NO" sz="1200" dirty="0"/>
          </a:p>
          <a:p>
            <a:r>
              <a:rPr lang="nb-NO" sz="1200" dirty="0"/>
              <a:t>Information is </a:t>
            </a:r>
            <a:r>
              <a:rPr lang="nb-NO" sz="1200" dirty="0" err="1"/>
              <a:t>stored</a:t>
            </a:r>
            <a:r>
              <a:rPr lang="nb-NO" sz="1200" dirty="0"/>
              <a:t> in </a:t>
            </a:r>
            <a:r>
              <a:rPr lang="nb-NO" sz="1200" dirty="0" err="1"/>
              <a:t>the</a:t>
            </a:r>
            <a:r>
              <a:rPr lang="nb-NO" sz="1200" dirty="0"/>
              <a:t> baseline </a:t>
            </a:r>
            <a:r>
              <a:rPr lang="nb-NO" sz="1200" dirty="0" err="1"/>
              <a:t>tables</a:t>
            </a:r>
            <a:r>
              <a:rPr lang="nb-NO" sz="1200" dirty="0"/>
              <a:t> </a:t>
            </a:r>
            <a:r>
              <a:rPr lang="nb-NO" sz="1200" dirty="0" err="1"/>
              <a:t>baseline_a</a:t>
            </a:r>
            <a:r>
              <a:rPr lang="nb-NO" sz="1200" dirty="0"/>
              <a:t> (</a:t>
            </a:r>
            <a:r>
              <a:rPr lang="nb-NO" sz="1200" dirty="0" err="1"/>
              <a:t>activity</a:t>
            </a:r>
            <a:r>
              <a:rPr lang="nb-NO" sz="1200" dirty="0"/>
              <a:t> </a:t>
            </a:r>
            <a:r>
              <a:rPr lang="nb-NO" sz="1200" dirty="0" err="1"/>
              <a:t>information</a:t>
            </a:r>
            <a:r>
              <a:rPr lang="nb-NO" sz="1200" dirty="0"/>
              <a:t>) and </a:t>
            </a:r>
            <a:r>
              <a:rPr lang="nb-NO" sz="1200" dirty="0" err="1"/>
              <a:t>baseline_r</a:t>
            </a:r>
            <a:r>
              <a:rPr lang="nb-NO" sz="1200" dirty="0"/>
              <a:t> (</a:t>
            </a:r>
            <a:r>
              <a:rPr lang="nb-NO" sz="1200" dirty="0" err="1"/>
              <a:t>resource</a:t>
            </a:r>
            <a:r>
              <a:rPr lang="nb-NO" sz="1200" dirty="0"/>
              <a:t> </a:t>
            </a:r>
            <a:r>
              <a:rPr lang="nb-NO" sz="1200" dirty="0" err="1"/>
              <a:t>information</a:t>
            </a:r>
            <a:r>
              <a:rPr lang="nb-NO" sz="1200" dirty="0"/>
              <a:t>)</a:t>
            </a:r>
          </a:p>
          <a:p>
            <a:pPr lvl="1"/>
            <a:r>
              <a:rPr lang="nb-NO" sz="1000" dirty="0" err="1"/>
              <a:t>Dates</a:t>
            </a:r>
            <a:r>
              <a:rPr lang="nb-NO" sz="1000" dirty="0"/>
              <a:t>, </a:t>
            </a:r>
            <a:r>
              <a:rPr lang="nb-NO" sz="1000" dirty="0" err="1"/>
              <a:t>durations</a:t>
            </a:r>
            <a:r>
              <a:rPr lang="nb-NO" sz="1000" dirty="0"/>
              <a:t>, </a:t>
            </a:r>
            <a:r>
              <a:rPr lang="nb-NO" sz="1000" dirty="0" err="1"/>
              <a:t>resource</a:t>
            </a:r>
            <a:r>
              <a:rPr lang="nb-NO" sz="1000" dirty="0"/>
              <a:t> </a:t>
            </a:r>
            <a:r>
              <a:rPr lang="nb-NO" sz="1000" dirty="0" err="1"/>
              <a:t>assignments</a:t>
            </a:r>
            <a:r>
              <a:rPr lang="nb-NO" sz="1000" dirty="0"/>
              <a:t>, </a:t>
            </a:r>
            <a:r>
              <a:rPr lang="nb-NO" sz="1000" dirty="0" err="1"/>
              <a:t>calendar</a:t>
            </a:r>
            <a:r>
              <a:rPr lang="nb-NO" sz="1000" dirty="0"/>
              <a:t> </a:t>
            </a:r>
            <a:r>
              <a:rPr lang="nb-NO" sz="1000" dirty="0" err="1"/>
              <a:t>information</a:t>
            </a:r>
            <a:r>
              <a:rPr lang="nb-NO" sz="1000" dirty="0"/>
              <a:t>, and </a:t>
            </a:r>
            <a:r>
              <a:rPr lang="nb-NO" sz="1000" dirty="0" err="1"/>
              <a:t>some</a:t>
            </a:r>
            <a:r>
              <a:rPr lang="nb-NO" sz="1000" dirty="0"/>
              <a:t> progress data</a:t>
            </a:r>
          </a:p>
          <a:p>
            <a:pPr lvl="1"/>
            <a:r>
              <a:rPr lang="nb-NO" sz="1000" dirty="0" err="1"/>
              <a:t>Change</a:t>
            </a:r>
            <a:r>
              <a:rPr lang="nb-NO" sz="1000" dirty="0"/>
              <a:t> </a:t>
            </a:r>
            <a:r>
              <a:rPr lang="nb-NO" sz="1000" dirty="0" err="1"/>
              <a:t>orders</a:t>
            </a:r>
            <a:r>
              <a:rPr lang="nb-NO" sz="1000" dirty="0"/>
              <a:t> </a:t>
            </a:r>
            <a:r>
              <a:rPr lang="nb-NO" sz="1000" dirty="0" err="1"/>
              <a:t>are</a:t>
            </a:r>
            <a:r>
              <a:rPr lang="nb-NO" sz="1000" dirty="0"/>
              <a:t> </a:t>
            </a:r>
            <a:r>
              <a:rPr lang="nb-NO" sz="1000" dirty="0" err="1"/>
              <a:t>committed</a:t>
            </a:r>
            <a:r>
              <a:rPr lang="nb-NO" sz="1000" dirty="0"/>
              <a:t> to </a:t>
            </a:r>
            <a:r>
              <a:rPr lang="nb-NO" sz="1000" dirty="0" err="1"/>
              <a:t>scope</a:t>
            </a:r>
            <a:endParaRPr lang="nb-NO" sz="1000" dirty="0"/>
          </a:p>
          <a:p>
            <a:r>
              <a:rPr lang="nb-NO" sz="1200" dirty="0"/>
              <a:t>Scopes </a:t>
            </a:r>
            <a:r>
              <a:rPr lang="nb-NO" sz="1200" dirty="0" err="1"/>
              <a:t>are</a:t>
            </a:r>
            <a:r>
              <a:rPr lang="nb-NO" sz="1200" dirty="0"/>
              <a:t> </a:t>
            </a:r>
            <a:r>
              <a:rPr lang="nb-NO" sz="1200" dirty="0" err="1"/>
              <a:t>updated</a:t>
            </a:r>
            <a:r>
              <a:rPr lang="nb-NO" sz="1200" dirty="0"/>
              <a:t> </a:t>
            </a:r>
            <a:r>
              <a:rPr lang="nb-NO" sz="1200" dirty="0" err="1"/>
              <a:t>according</a:t>
            </a:r>
            <a:r>
              <a:rPr lang="nb-NO" sz="1200" dirty="0"/>
              <a:t> to </a:t>
            </a:r>
            <a:r>
              <a:rPr lang="nb-NO" sz="1200" dirty="0" err="1"/>
              <a:t>the</a:t>
            </a:r>
            <a:r>
              <a:rPr lang="nb-NO" sz="1200" dirty="0"/>
              <a:t> </a:t>
            </a:r>
            <a:r>
              <a:rPr lang="nb-NO" sz="1200" dirty="0" err="1"/>
              <a:t>scope</a:t>
            </a:r>
            <a:r>
              <a:rPr lang="nb-NO" sz="1200" dirty="0"/>
              <a:t> settings in Project Properties</a:t>
            </a:r>
            <a:endParaRPr lang="nb-NO" sz="1400" dirty="0"/>
          </a:p>
          <a:p>
            <a:r>
              <a:rPr lang="nb-NO" sz="1200" dirty="0"/>
              <a:t>«Original» </a:t>
            </a:r>
            <a:r>
              <a:rPr lang="nb-NO" sz="1200" dirty="0" err="1"/>
              <a:t>fields</a:t>
            </a:r>
            <a:r>
              <a:rPr lang="nb-NO" sz="1200" dirty="0"/>
              <a:t> </a:t>
            </a:r>
            <a:r>
              <a:rPr lang="nb-NO" sz="1200" dirty="0" err="1"/>
              <a:t>are</a:t>
            </a:r>
            <a:r>
              <a:rPr lang="nb-NO" sz="1200" dirty="0"/>
              <a:t> </a:t>
            </a:r>
            <a:r>
              <a:rPr lang="nb-NO" sz="1200" dirty="0" err="1"/>
              <a:t>updated</a:t>
            </a:r>
            <a:r>
              <a:rPr lang="nb-NO" sz="1200" dirty="0"/>
              <a:t> </a:t>
            </a:r>
            <a:r>
              <a:rPr lang="nb-NO" sz="1200" dirty="0" err="1"/>
              <a:t>if</a:t>
            </a:r>
            <a:r>
              <a:rPr lang="nb-NO" sz="1200" dirty="0"/>
              <a:t> </a:t>
            </a:r>
            <a:r>
              <a:rPr lang="nb-NO" sz="1200" dirty="0" err="1"/>
              <a:t>this</a:t>
            </a:r>
            <a:r>
              <a:rPr lang="nb-NO" sz="1200" dirty="0"/>
              <a:t> is </a:t>
            </a:r>
            <a:r>
              <a:rPr lang="nb-NO" sz="1200" dirty="0" err="1"/>
              <a:t>your</a:t>
            </a:r>
            <a:r>
              <a:rPr lang="nb-NO" sz="1200" dirty="0"/>
              <a:t> first baseline run in </a:t>
            </a:r>
            <a:r>
              <a:rPr lang="nb-NO" sz="1200" dirty="0" err="1"/>
              <a:t>the</a:t>
            </a:r>
            <a:r>
              <a:rPr lang="nb-NO" sz="1200" dirty="0"/>
              <a:t> </a:t>
            </a:r>
            <a:r>
              <a:rPr lang="nb-NO" sz="1200" dirty="0" err="1"/>
              <a:t>project</a:t>
            </a:r>
            <a:r>
              <a:rPr lang="nb-NO" sz="1200" dirty="0"/>
              <a:t>. (If </a:t>
            </a:r>
            <a:r>
              <a:rPr lang="nb-NO" sz="1200" dirty="0" err="1"/>
              <a:t>you</a:t>
            </a:r>
            <a:r>
              <a:rPr lang="nb-NO" sz="1200" dirty="0"/>
              <a:t> </a:t>
            </a:r>
            <a:r>
              <a:rPr lang="nb-NO" sz="1200" dirty="0" err="1"/>
              <a:t>don’t</a:t>
            </a:r>
            <a:r>
              <a:rPr lang="nb-NO" sz="1200" dirty="0"/>
              <a:t> </a:t>
            </a:r>
            <a:r>
              <a:rPr lang="nb-NO" sz="1200" dirty="0" err="1"/>
              <a:t>move</a:t>
            </a:r>
            <a:r>
              <a:rPr lang="nb-NO" sz="1200" dirty="0"/>
              <a:t> </a:t>
            </a:r>
            <a:r>
              <a:rPr lang="nb-NO" sz="1200" dirty="0" err="1"/>
              <a:t>timenow</a:t>
            </a:r>
            <a:r>
              <a:rPr lang="nb-NO" sz="1200" dirty="0"/>
              <a:t> </a:t>
            </a:r>
            <a:r>
              <a:rPr lang="nb-NO" sz="1200" dirty="0" err="1"/>
              <a:t>when</a:t>
            </a:r>
            <a:r>
              <a:rPr lang="nb-NO" sz="1200" dirty="0"/>
              <a:t> re-</a:t>
            </a:r>
            <a:r>
              <a:rPr lang="nb-NO" sz="1200" dirty="0" err="1"/>
              <a:t>baselineing</a:t>
            </a:r>
            <a:r>
              <a:rPr lang="nb-NO" sz="1200" dirty="0"/>
              <a:t> </a:t>
            </a:r>
            <a:r>
              <a:rPr lang="nb-NO" sz="1200" dirty="0" err="1"/>
              <a:t>the</a:t>
            </a:r>
            <a:r>
              <a:rPr lang="nb-NO" sz="1200" dirty="0"/>
              <a:t> original </a:t>
            </a:r>
            <a:r>
              <a:rPr lang="nb-NO" sz="1200" dirty="0" err="1"/>
              <a:t>fields</a:t>
            </a:r>
            <a:r>
              <a:rPr lang="nb-NO" sz="1200" dirty="0"/>
              <a:t> </a:t>
            </a:r>
            <a:r>
              <a:rPr lang="nb-NO" sz="1200" dirty="0" err="1"/>
              <a:t>will</a:t>
            </a:r>
            <a:r>
              <a:rPr lang="nb-NO" sz="1200" dirty="0"/>
              <a:t> be </a:t>
            </a:r>
            <a:r>
              <a:rPr lang="nb-NO" sz="1200" dirty="0" err="1"/>
              <a:t>overwritten</a:t>
            </a:r>
            <a:endParaRPr lang="nb-NO" sz="1200" dirty="0"/>
          </a:p>
          <a:p>
            <a:r>
              <a:rPr lang="nb-NO" sz="1200" dirty="0"/>
              <a:t>The baseline log is </a:t>
            </a:r>
            <a:r>
              <a:rPr lang="nb-NO" sz="1200" dirty="0" err="1"/>
              <a:t>updated</a:t>
            </a:r>
            <a:r>
              <a:rPr lang="nb-NO" sz="1200" dirty="0"/>
              <a:t> </a:t>
            </a:r>
            <a:r>
              <a:rPr lang="nb-NO" sz="1200" dirty="0" err="1"/>
              <a:t>every</a:t>
            </a:r>
            <a:r>
              <a:rPr lang="nb-NO" sz="1200" dirty="0"/>
              <a:t> time </a:t>
            </a:r>
            <a:r>
              <a:rPr lang="nb-NO" sz="1200" dirty="0" err="1"/>
              <a:t>you</a:t>
            </a:r>
            <a:r>
              <a:rPr lang="nb-NO" sz="1200" dirty="0"/>
              <a:t> run a baseline </a:t>
            </a:r>
            <a:r>
              <a:rPr lang="nb-NO" sz="1200" dirty="0" err="1"/>
              <a:t>with</a:t>
            </a:r>
            <a:r>
              <a:rPr lang="nb-NO" sz="1200" dirty="0"/>
              <a:t> baseline date, </a:t>
            </a:r>
            <a:r>
              <a:rPr lang="nb-NO" sz="1200" dirty="0" err="1"/>
              <a:t>revision</a:t>
            </a:r>
            <a:r>
              <a:rPr lang="nb-NO" sz="1200" dirty="0"/>
              <a:t>, </a:t>
            </a:r>
            <a:r>
              <a:rPr lang="nb-NO" sz="1200" dirty="0" err="1"/>
              <a:t>comments</a:t>
            </a:r>
            <a:r>
              <a:rPr lang="nb-NO" sz="1200" dirty="0"/>
              <a:t> and </a:t>
            </a:r>
            <a:r>
              <a:rPr lang="nb-NO" sz="1200" dirty="0" err="1"/>
              <a:t>username</a:t>
            </a:r>
            <a:r>
              <a:rPr lang="nb-NO" sz="1200" dirty="0"/>
              <a:t> </a:t>
            </a:r>
            <a:r>
              <a:rPr lang="nb-NO" sz="1200" dirty="0" err="1"/>
              <a:t>of</a:t>
            </a:r>
            <a:r>
              <a:rPr lang="nb-NO" sz="1200" dirty="0"/>
              <a:t> </a:t>
            </a:r>
            <a:r>
              <a:rPr lang="nb-NO" sz="1200" dirty="0" err="1"/>
              <a:t>the</a:t>
            </a:r>
            <a:r>
              <a:rPr lang="nb-NO" sz="1200" dirty="0"/>
              <a:t> person setting </a:t>
            </a:r>
            <a:r>
              <a:rPr lang="nb-NO" sz="1200" dirty="0" err="1"/>
              <a:t>the</a:t>
            </a:r>
            <a:r>
              <a:rPr lang="nb-NO" sz="1200" dirty="0"/>
              <a:t> baseline</a:t>
            </a:r>
          </a:p>
          <a:p>
            <a:r>
              <a:rPr lang="nb-NO" sz="1200" dirty="0"/>
              <a:t>This </a:t>
            </a:r>
            <a:r>
              <a:rPr lang="nb-NO" sz="1200" dirty="0" err="1"/>
              <a:t>means</a:t>
            </a:r>
            <a:r>
              <a:rPr lang="nb-NO" sz="1200" dirty="0"/>
              <a:t> </a:t>
            </a:r>
            <a:r>
              <a:rPr lang="nb-NO" sz="1200" dirty="0" err="1"/>
              <a:t>that</a:t>
            </a:r>
            <a:r>
              <a:rPr lang="nb-NO" sz="1200" dirty="0"/>
              <a:t> </a:t>
            </a:r>
            <a:r>
              <a:rPr lang="nb-NO" sz="1200" dirty="0" err="1"/>
              <a:t>we</a:t>
            </a:r>
            <a:r>
              <a:rPr lang="nb-NO" sz="1200" dirty="0"/>
              <a:t> </a:t>
            </a:r>
            <a:r>
              <a:rPr lang="nb-NO" sz="1200" dirty="0" err="1"/>
              <a:t>build</a:t>
            </a:r>
            <a:r>
              <a:rPr lang="nb-NO" sz="1200" dirty="0"/>
              <a:t> a </a:t>
            </a:r>
            <a:r>
              <a:rPr lang="nb-NO" sz="1200" dirty="0" err="1"/>
              <a:t>library</a:t>
            </a:r>
            <a:r>
              <a:rPr lang="nb-NO" sz="1200" dirty="0"/>
              <a:t> </a:t>
            </a:r>
            <a:r>
              <a:rPr lang="nb-NO" sz="1200" dirty="0" err="1"/>
              <a:t>of</a:t>
            </a:r>
            <a:r>
              <a:rPr lang="nb-NO" sz="1200" dirty="0"/>
              <a:t> baselines to </a:t>
            </a:r>
            <a:r>
              <a:rPr lang="nb-NO" sz="1200" dirty="0" err="1"/>
              <a:t>use</a:t>
            </a:r>
            <a:r>
              <a:rPr lang="nb-NO" sz="1200" dirty="0"/>
              <a:t> in </a:t>
            </a:r>
            <a:r>
              <a:rPr lang="nb-NO" sz="1200" dirty="0" err="1"/>
              <a:t>our</a:t>
            </a:r>
            <a:r>
              <a:rPr lang="nb-NO" sz="1200" dirty="0"/>
              <a:t> reports.</a:t>
            </a:r>
          </a:p>
          <a:p>
            <a:r>
              <a:rPr lang="nb-NO" sz="1200" dirty="0"/>
              <a:t>By </a:t>
            </a:r>
            <a:r>
              <a:rPr lang="nb-NO" sz="1200" dirty="0" err="1"/>
              <a:t>default</a:t>
            </a:r>
            <a:r>
              <a:rPr lang="nb-NO" sz="1200" dirty="0"/>
              <a:t> </a:t>
            </a:r>
            <a:r>
              <a:rPr lang="nb-NO" sz="1200" dirty="0" err="1"/>
              <a:t>the</a:t>
            </a:r>
            <a:r>
              <a:rPr lang="nb-NO" sz="1200" dirty="0"/>
              <a:t> latest baseline is used in </a:t>
            </a:r>
            <a:r>
              <a:rPr lang="nb-NO" sz="1200" dirty="0" err="1"/>
              <a:t>reporting</a:t>
            </a:r>
            <a:r>
              <a:rPr lang="nb-NO" sz="1200" dirty="0"/>
              <a:t> </a:t>
            </a:r>
            <a:r>
              <a:rPr lang="nb-NO" sz="1200" dirty="0" err="1"/>
              <a:t>but</a:t>
            </a:r>
            <a:r>
              <a:rPr lang="nb-NO" sz="1200" dirty="0"/>
              <a:t> </a:t>
            </a:r>
            <a:r>
              <a:rPr lang="nb-NO" sz="1200" dirty="0" err="1"/>
              <a:t>since</a:t>
            </a:r>
            <a:r>
              <a:rPr lang="nb-NO" sz="1200" dirty="0"/>
              <a:t> </a:t>
            </a:r>
            <a:r>
              <a:rPr lang="nb-NO" sz="1200" dirty="0" err="1"/>
              <a:t>version</a:t>
            </a:r>
            <a:r>
              <a:rPr lang="nb-NO" sz="1200" dirty="0"/>
              <a:t> 7.3 </a:t>
            </a:r>
            <a:r>
              <a:rPr lang="nb-NO" sz="1200" dirty="0" err="1"/>
              <a:t>it’s</a:t>
            </a:r>
            <a:r>
              <a:rPr lang="nb-NO" sz="1200" dirty="0"/>
              <a:t> </a:t>
            </a:r>
            <a:r>
              <a:rPr lang="nb-NO" sz="1200" dirty="0" err="1"/>
              <a:t>possible</a:t>
            </a:r>
            <a:r>
              <a:rPr lang="nb-NO" sz="1200" dirty="0"/>
              <a:t> to </a:t>
            </a:r>
            <a:r>
              <a:rPr lang="nb-NO" sz="1200" dirty="0" err="1"/>
              <a:t>use</a:t>
            </a:r>
            <a:r>
              <a:rPr lang="nb-NO" sz="1200" dirty="0"/>
              <a:t> up to </a:t>
            </a:r>
            <a:r>
              <a:rPr lang="nb-NO" sz="1200" dirty="0" err="1"/>
              <a:t>ten</a:t>
            </a:r>
            <a:r>
              <a:rPr lang="nb-NO" sz="1200" dirty="0"/>
              <a:t> baseline </a:t>
            </a:r>
            <a:r>
              <a:rPr lang="nb-NO" sz="1200" dirty="0" err="1"/>
              <a:t>versions</a:t>
            </a:r>
            <a:r>
              <a:rPr lang="nb-NO" sz="1200" dirty="0"/>
              <a:t> in </a:t>
            </a:r>
            <a:r>
              <a:rPr lang="nb-NO" sz="1200" dirty="0" err="1"/>
              <a:t>your</a:t>
            </a:r>
            <a:r>
              <a:rPr lang="nb-NO" sz="1200" dirty="0"/>
              <a:t> </a:t>
            </a:r>
            <a:r>
              <a:rPr lang="nb-NO" sz="1200" dirty="0" err="1"/>
              <a:t>reporting</a:t>
            </a:r>
            <a:endParaRPr lang="nb-NO" sz="1200" dirty="0"/>
          </a:p>
          <a:p>
            <a:r>
              <a:rPr lang="nb-NO" sz="1200" dirty="0" err="1"/>
              <a:t>Any</a:t>
            </a:r>
            <a:r>
              <a:rPr lang="nb-NO" sz="1200" dirty="0"/>
              <a:t> </a:t>
            </a:r>
            <a:r>
              <a:rPr lang="nb-NO" sz="1200" dirty="0" err="1"/>
              <a:t>calendars</a:t>
            </a:r>
            <a:r>
              <a:rPr lang="nb-NO" sz="1200" dirty="0"/>
              <a:t> in </a:t>
            </a:r>
            <a:r>
              <a:rPr lang="nb-NO" sz="1200" dirty="0" err="1"/>
              <a:t>use</a:t>
            </a:r>
            <a:r>
              <a:rPr lang="nb-NO" sz="1200" dirty="0"/>
              <a:t> </a:t>
            </a:r>
            <a:r>
              <a:rPr lang="nb-NO" sz="1200" dirty="0" err="1"/>
              <a:t>are</a:t>
            </a:r>
            <a:r>
              <a:rPr lang="nb-NO" sz="1200" dirty="0"/>
              <a:t> </a:t>
            </a:r>
            <a:r>
              <a:rPr lang="nb-NO" sz="1200" dirty="0" err="1"/>
              <a:t>locked</a:t>
            </a:r>
            <a:r>
              <a:rPr lang="nb-NO" sz="1200" dirty="0"/>
              <a:t> for </a:t>
            </a:r>
            <a:r>
              <a:rPr lang="nb-NO" sz="1200" dirty="0" err="1"/>
              <a:t>editing</a:t>
            </a:r>
            <a:r>
              <a:rPr lang="nb-NO" sz="1200" dirty="0"/>
              <a:t> </a:t>
            </a:r>
            <a:r>
              <a:rPr lang="nb-NO" sz="1200" dirty="0" err="1"/>
              <a:t>if</a:t>
            </a:r>
            <a:r>
              <a:rPr lang="nb-NO" sz="1200" dirty="0"/>
              <a:t> </a:t>
            </a:r>
            <a:r>
              <a:rPr lang="nb-NO" sz="1200" dirty="0" err="1"/>
              <a:t>they</a:t>
            </a:r>
            <a:r>
              <a:rPr lang="nb-NO" sz="1200" dirty="0"/>
              <a:t> </a:t>
            </a:r>
            <a:r>
              <a:rPr lang="nb-NO" sz="1200" dirty="0" err="1"/>
              <a:t>are</a:t>
            </a:r>
            <a:r>
              <a:rPr lang="nb-NO" sz="1200" dirty="0"/>
              <a:t> part </a:t>
            </a:r>
            <a:r>
              <a:rPr lang="nb-NO" sz="1200" dirty="0" err="1"/>
              <a:t>of</a:t>
            </a:r>
            <a:r>
              <a:rPr lang="nb-NO" sz="1200" dirty="0"/>
              <a:t> a baseline</a:t>
            </a:r>
          </a:p>
          <a:p>
            <a:endParaRPr lang="en-US" dirty="0"/>
          </a:p>
        </p:txBody>
      </p:sp>
    </p:spTree>
    <p:extLst>
      <p:ext uri="{BB962C8B-B14F-4D97-AF65-F5344CB8AC3E}">
        <p14:creationId xmlns:p14="http://schemas.microsoft.com/office/powerpoint/2010/main" val="258026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8A4944B-367F-40E5-ADA3-AAF263F53F17}"/>
              </a:ext>
            </a:extLst>
          </p:cNvPr>
          <p:cNvSpPr>
            <a:spLocks noGrp="1"/>
          </p:cNvSpPr>
          <p:nvPr>
            <p:ph type="title"/>
          </p:nvPr>
        </p:nvSpPr>
        <p:spPr>
          <a:xfrm>
            <a:off x="838200" y="365125"/>
            <a:ext cx="7813431" cy="1325563"/>
          </a:xfrm>
        </p:spPr>
        <p:txBody>
          <a:bodyPr>
            <a:normAutofit fontScale="90000"/>
          </a:bodyPr>
          <a:lstStyle/>
          <a:p>
            <a:r>
              <a:rPr lang="en-US" dirty="0"/>
              <a:t>Baseline in Safran Project - </a:t>
            </a:r>
            <a:r>
              <a:rPr lang="nb-NO" dirty="0"/>
              <a:t>Project </a:t>
            </a:r>
            <a:r>
              <a:rPr lang="nb-NO" dirty="0" err="1"/>
              <a:t>properties</a:t>
            </a:r>
            <a:br>
              <a:rPr lang="nb-NO" dirty="0"/>
            </a:br>
            <a:endParaRPr lang="en-US" dirty="0"/>
          </a:p>
        </p:txBody>
      </p:sp>
      <p:sp>
        <p:nvSpPr>
          <p:cNvPr id="3" name="Plassholder for innhold 2">
            <a:extLst>
              <a:ext uri="{FF2B5EF4-FFF2-40B4-BE49-F238E27FC236}">
                <a16:creationId xmlns:a16="http://schemas.microsoft.com/office/drawing/2014/main" id="{B89CE551-368B-419A-9247-0FD0F08E611F}"/>
              </a:ext>
            </a:extLst>
          </p:cNvPr>
          <p:cNvSpPr>
            <a:spLocks noGrp="1"/>
          </p:cNvSpPr>
          <p:nvPr>
            <p:ph sz="half" idx="1"/>
          </p:nvPr>
        </p:nvSpPr>
        <p:spPr/>
        <p:txBody>
          <a:bodyPr>
            <a:normAutofit fontScale="77500" lnSpcReduction="20000"/>
          </a:bodyPr>
          <a:lstStyle/>
          <a:p>
            <a:r>
              <a:rPr lang="nb-NO" sz="1500" dirty="0"/>
              <a:t>In </a:t>
            </a:r>
            <a:r>
              <a:rPr lang="nb-NO" sz="1500" dirty="0" err="1"/>
              <a:t>the</a:t>
            </a:r>
            <a:r>
              <a:rPr lang="nb-NO" sz="1500" dirty="0"/>
              <a:t> </a:t>
            </a:r>
            <a:r>
              <a:rPr lang="nb-NO" sz="1500" dirty="0" err="1"/>
              <a:t>project</a:t>
            </a:r>
            <a:r>
              <a:rPr lang="nb-NO" sz="1500" dirty="0"/>
              <a:t> </a:t>
            </a:r>
            <a:r>
              <a:rPr lang="nb-NO" sz="1500" dirty="0" err="1"/>
              <a:t>properties</a:t>
            </a:r>
            <a:r>
              <a:rPr lang="nb-NO" sz="1500" dirty="0"/>
              <a:t> or </a:t>
            </a:r>
            <a:r>
              <a:rPr lang="nb-NO" sz="1500" dirty="0" err="1"/>
              <a:t>when</a:t>
            </a:r>
            <a:r>
              <a:rPr lang="nb-NO" sz="1500" dirty="0"/>
              <a:t> </a:t>
            </a:r>
            <a:r>
              <a:rPr lang="nb-NO" sz="1500" dirty="0" err="1"/>
              <a:t>you</a:t>
            </a:r>
            <a:r>
              <a:rPr lang="nb-NO" sz="1500" dirty="0"/>
              <a:t> </a:t>
            </a:r>
            <a:r>
              <a:rPr lang="nb-NO" sz="1500" dirty="0" err="1"/>
              <a:t>create</a:t>
            </a:r>
            <a:r>
              <a:rPr lang="nb-NO" sz="1500" dirty="0"/>
              <a:t> a </a:t>
            </a:r>
            <a:r>
              <a:rPr lang="nb-NO" sz="1500" dirty="0" err="1"/>
              <a:t>project</a:t>
            </a:r>
            <a:r>
              <a:rPr lang="nb-NO" sz="1500" dirty="0"/>
              <a:t> – in </a:t>
            </a:r>
            <a:r>
              <a:rPr lang="nb-NO" sz="1500" dirty="0" err="1"/>
              <a:t>the</a:t>
            </a:r>
            <a:r>
              <a:rPr lang="nb-NO" sz="1500" dirty="0"/>
              <a:t> </a:t>
            </a:r>
            <a:r>
              <a:rPr lang="nb-NO" sz="1500" dirty="0" err="1"/>
              <a:t>project</a:t>
            </a:r>
            <a:r>
              <a:rPr lang="nb-NO" sz="1500" dirty="0"/>
              <a:t> </a:t>
            </a:r>
            <a:r>
              <a:rPr lang="nb-NO" sz="1500" dirty="0" err="1"/>
              <a:t>setup</a:t>
            </a:r>
            <a:r>
              <a:rPr lang="nb-NO" sz="1500" dirty="0"/>
              <a:t>, </a:t>
            </a:r>
            <a:r>
              <a:rPr lang="nb-NO" sz="1500" dirty="0" err="1"/>
              <a:t>there</a:t>
            </a:r>
            <a:r>
              <a:rPr lang="nb-NO" sz="1500" dirty="0"/>
              <a:t> </a:t>
            </a:r>
            <a:r>
              <a:rPr lang="nb-NO" sz="1500" dirty="0" err="1"/>
              <a:t>are</a:t>
            </a:r>
            <a:r>
              <a:rPr lang="nb-NO" sz="1500" dirty="0"/>
              <a:t> </a:t>
            </a:r>
            <a:r>
              <a:rPr lang="nb-NO" sz="1500" dirty="0" err="1"/>
              <a:t>some</a:t>
            </a:r>
            <a:r>
              <a:rPr lang="nb-NO" sz="1500" dirty="0"/>
              <a:t> settings </a:t>
            </a:r>
            <a:r>
              <a:rPr lang="nb-NO" sz="1500" dirty="0" err="1"/>
              <a:t>that</a:t>
            </a:r>
            <a:r>
              <a:rPr lang="nb-NO" sz="1500" dirty="0"/>
              <a:t> </a:t>
            </a:r>
            <a:r>
              <a:rPr lang="nb-NO" sz="1500" dirty="0" err="1"/>
              <a:t>affect</a:t>
            </a:r>
            <a:r>
              <a:rPr lang="nb-NO" sz="1500" dirty="0"/>
              <a:t> </a:t>
            </a:r>
            <a:r>
              <a:rPr lang="nb-NO" sz="1500" dirty="0" err="1"/>
              <a:t>the</a:t>
            </a:r>
            <a:r>
              <a:rPr lang="nb-NO" sz="1500" dirty="0"/>
              <a:t> baseline. </a:t>
            </a:r>
            <a:r>
              <a:rPr lang="nb-NO" sz="1500" dirty="0" err="1"/>
              <a:t>You</a:t>
            </a:r>
            <a:r>
              <a:rPr lang="nb-NO" sz="1500" dirty="0"/>
              <a:t> </a:t>
            </a:r>
            <a:r>
              <a:rPr lang="nb-NO" sz="1500" dirty="0" err="1"/>
              <a:t>should</a:t>
            </a:r>
            <a:r>
              <a:rPr lang="nb-NO" sz="1500" dirty="0"/>
              <a:t> </a:t>
            </a:r>
            <a:r>
              <a:rPr lang="nb-NO" sz="1500" dirty="0" err="1"/>
              <a:t>know</a:t>
            </a:r>
            <a:r>
              <a:rPr lang="nb-NO" sz="1500" dirty="0"/>
              <a:t> </a:t>
            </a:r>
            <a:r>
              <a:rPr lang="nb-NO" sz="1500" dirty="0" err="1"/>
              <a:t>what</a:t>
            </a:r>
            <a:r>
              <a:rPr lang="nb-NO" sz="1500" dirty="0"/>
              <a:t> </a:t>
            </a:r>
            <a:r>
              <a:rPr lang="nb-NO" sz="1500" dirty="0" err="1"/>
              <a:t>these</a:t>
            </a:r>
            <a:r>
              <a:rPr lang="nb-NO" sz="1500" dirty="0"/>
              <a:t> settings </a:t>
            </a:r>
            <a:r>
              <a:rPr lang="nb-NO" sz="1500" dirty="0" err="1"/>
              <a:t>are</a:t>
            </a:r>
            <a:r>
              <a:rPr lang="nb-NO" sz="1500" dirty="0"/>
              <a:t> and </a:t>
            </a:r>
            <a:r>
              <a:rPr lang="nb-NO" sz="1500" dirty="0" err="1"/>
              <a:t>how</a:t>
            </a:r>
            <a:r>
              <a:rPr lang="nb-NO" sz="1500" dirty="0"/>
              <a:t> </a:t>
            </a:r>
            <a:r>
              <a:rPr lang="nb-NO" sz="1500" dirty="0" err="1"/>
              <a:t>they</a:t>
            </a:r>
            <a:r>
              <a:rPr lang="nb-NO" sz="1500" dirty="0"/>
              <a:t> </a:t>
            </a:r>
            <a:r>
              <a:rPr lang="nb-NO" sz="1500" dirty="0" err="1"/>
              <a:t>affect</a:t>
            </a:r>
            <a:r>
              <a:rPr lang="nb-NO" sz="1500" dirty="0"/>
              <a:t> </a:t>
            </a:r>
            <a:r>
              <a:rPr lang="nb-NO" sz="1500" dirty="0" err="1"/>
              <a:t>the</a:t>
            </a:r>
            <a:r>
              <a:rPr lang="nb-NO" sz="1500" dirty="0"/>
              <a:t> baseline.</a:t>
            </a:r>
          </a:p>
          <a:p>
            <a:r>
              <a:rPr lang="nb-NO" dirty="0"/>
              <a:t>On </a:t>
            </a:r>
            <a:r>
              <a:rPr lang="nb-NO" dirty="0" err="1"/>
              <a:t>the</a:t>
            </a:r>
            <a:r>
              <a:rPr lang="nb-NO" dirty="0"/>
              <a:t> Scope tab is </a:t>
            </a:r>
            <a:r>
              <a:rPr lang="nb-NO" dirty="0" err="1"/>
              <a:t>where</a:t>
            </a:r>
            <a:r>
              <a:rPr lang="nb-NO" dirty="0"/>
              <a:t> </a:t>
            </a:r>
            <a:r>
              <a:rPr lang="nb-NO" dirty="0" err="1"/>
              <a:t>we</a:t>
            </a:r>
            <a:r>
              <a:rPr lang="nb-NO" dirty="0"/>
              <a:t> </a:t>
            </a:r>
            <a:r>
              <a:rPr lang="nb-NO" dirty="0" err="1"/>
              <a:t>define</a:t>
            </a:r>
            <a:r>
              <a:rPr lang="nb-NO" dirty="0"/>
              <a:t> </a:t>
            </a:r>
            <a:r>
              <a:rPr lang="nb-NO" dirty="0" err="1"/>
              <a:t>what</a:t>
            </a:r>
            <a:r>
              <a:rPr lang="nb-NO" dirty="0"/>
              <a:t> </a:t>
            </a:r>
            <a:r>
              <a:rPr lang="nb-NO" dirty="0" err="1"/>
              <a:t>we</a:t>
            </a:r>
            <a:r>
              <a:rPr lang="nb-NO" dirty="0"/>
              <a:t> </a:t>
            </a:r>
            <a:r>
              <a:rPr lang="nb-NO" dirty="0" err="1"/>
              <a:t>want</a:t>
            </a:r>
            <a:r>
              <a:rPr lang="nb-NO" dirty="0"/>
              <a:t> to </a:t>
            </a:r>
            <a:r>
              <a:rPr lang="nb-NO" dirty="0" err="1"/>
              <a:t>include</a:t>
            </a:r>
            <a:r>
              <a:rPr lang="nb-NO" dirty="0"/>
              <a:t> in </a:t>
            </a:r>
            <a:r>
              <a:rPr lang="nb-NO" dirty="0" err="1"/>
              <a:t>the</a:t>
            </a:r>
            <a:r>
              <a:rPr lang="nb-NO" dirty="0"/>
              <a:t> </a:t>
            </a:r>
            <a:r>
              <a:rPr lang="nb-NO" dirty="0" err="1"/>
              <a:t>three</a:t>
            </a:r>
            <a:r>
              <a:rPr lang="nb-NO" dirty="0"/>
              <a:t> different </a:t>
            </a:r>
            <a:r>
              <a:rPr lang="nb-NO" dirty="0" err="1"/>
              <a:t>scopes</a:t>
            </a:r>
            <a:r>
              <a:rPr lang="nb-NO" dirty="0"/>
              <a:t> </a:t>
            </a:r>
            <a:r>
              <a:rPr lang="nb-NO" dirty="0" err="1"/>
              <a:t>available</a:t>
            </a:r>
            <a:r>
              <a:rPr lang="nb-NO" dirty="0"/>
              <a:t> in Safran Project, </a:t>
            </a:r>
            <a:r>
              <a:rPr lang="nb-NO" dirty="0" err="1"/>
              <a:t>the</a:t>
            </a:r>
            <a:r>
              <a:rPr lang="nb-NO" dirty="0"/>
              <a:t> baseline </a:t>
            </a:r>
            <a:r>
              <a:rPr lang="nb-NO" dirty="0" err="1"/>
              <a:t>scope</a:t>
            </a:r>
            <a:r>
              <a:rPr lang="nb-NO" dirty="0"/>
              <a:t>, </a:t>
            </a:r>
            <a:r>
              <a:rPr lang="nb-NO" dirty="0" err="1"/>
              <a:t>the</a:t>
            </a:r>
            <a:r>
              <a:rPr lang="nb-NO" dirty="0"/>
              <a:t> </a:t>
            </a:r>
            <a:r>
              <a:rPr lang="nb-NO" dirty="0" err="1"/>
              <a:t>current</a:t>
            </a:r>
            <a:r>
              <a:rPr lang="nb-NO" dirty="0"/>
              <a:t> </a:t>
            </a:r>
            <a:r>
              <a:rPr lang="nb-NO" dirty="0" err="1"/>
              <a:t>scope</a:t>
            </a:r>
            <a:r>
              <a:rPr lang="nb-NO" dirty="0"/>
              <a:t> and </a:t>
            </a:r>
            <a:r>
              <a:rPr lang="nb-NO" dirty="0" err="1"/>
              <a:t>the</a:t>
            </a:r>
            <a:r>
              <a:rPr lang="nb-NO" dirty="0"/>
              <a:t> total </a:t>
            </a:r>
            <a:r>
              <a:rPr lang="nb-NO" dirty="0" err="1"/>
              <a:t>scope</a:t>
            </a:r>
            <a:r>
              <a:rPr lang="nb-NO" dirty="0"/>
              <a:t>. </a:t>
            </a:r>
          </a:p>
          <a:p>
            <a:r>
              <a:rPr lang="nb-NO" dirty="0"/>
              <a:t>First </a:t>
            </a:r>
            <a:r>
              <a:rPr lang="nb-NO" dirty="0" err="1"/>
              <a:t>of</a:t>
            </a:r>
            <a:r>
              <a:rPr lang="nb-NO" dirty="0"/>
              <a:t> all </a:t>
            </a:r>
            <a:r>
              <a:rPr lang="nb-NO" dirty="0" err="1"/>
              <a:t>we</a:t>
            </a:r>
            <a:r>
              <a:rPr lang="nb-NO" dirty="0"/>
              <a:t> </a:t>
            </a:r>
            <a:r>
              <a:rPr lang="nb-NO" dirty="0" err="1"/>
              <a:t>can</a:t>
            </a:r>
            <a:r>
              <a:rPr lang="nb-NO" dirty="0"/>
              <a:t> </a:t>
            </a:r>
            <a:r>
              <a:rPr lang="nb-NO" dirty="0" err="1"/>
              <a:t>decide</a:t>
            </a:r>
            <a:r>
              <a:rPr lang="nb-NO" dirty="0"/>
              <a:t> </a:t>
            </a:r>
            <a:r>
              <a:rPr lang="nb-NO" dirty="0" err="1"/>
              <a:t>what</a:t>
            </a:r>
            <a:r>
              <a:rPr lang="nb-NO" dirty="0"/>
              <a:t> type </a:t>
            </a:r>
            <a:r>
              <a:rPr lang="nb-NO" dirty="0" err="1"/>
              <a:t>of</a:t>
            </a:r>
            <a:r>
              <a:rPr lang="nb-NO" dirty="0"/>
              <a:t> </a:t>
            </a:r>
            <a:r>
              <a:rPr lang="nb-NO" dirty="0" err="1"/>
              <a:t>resources</a:t>
            </a:r>
            <a:r>
              <a:rPr lang="nb-NO" dirty="0"/>
              <a:t> </a:t>
            </a:r>
            <a:r>
              <a:rPr lang="nb-NO" dirty="0" err="1"/>
              <a:t>we</a:t>
            </a:r>
            <a:r>
              <a:rPr lang="nb-NO" dirty="0"/>
              <a:t> </a:t>
            </a:r>
            <a:r>
              <a:rPr lang="nb-NO" dirty="0" err="1"/>
              <a:t>want</a:t>
            </a:r>
            <a:r>
              <a:rPr lang="nb-NO" dirty="0"/>
              <a:t> to </a:t>
            </a:r>
            <a:r>
              <a:rPr lang="nb-NO" dirty="0" err="1"/>
              <a:t>include</a:t>
            </a:r>
            <a:r>
              <a:rPr lang="nb-NO" dirty="0"/>
              <a:t> in </a:t>
            </a:r>
            <a:r>
              <a:rPr lang="nb-NO" dirty="0" err="1"/>
              <a:t>the</a:t>
            </a:r>
            <a:r>
              <a:rPr lang="nb-NO" dirty="0"/>
              <a:t> </a:t>
            </a:r>
            <a:r>
              <a:rPr lang="nb-NO" dirty="0" err="1"/>
              <a:t>scope</a:t>
            </a:r>
            <a:r>
              <a:rPr lang="nb-NO" dirty="0"/>
              <a:t> – </a:t>
            </a:r>
            <a:r>
              <a:rPr lang="nb-NO" dirty="0" err="1"/>
              <a:t>Planned</a:t>
            </a:r>
            <a:r>
              <a:rPr lang="nb-NO" dirty="0"/>
              <a:t> or </a:t>
            </a:r>
            <a:r>
              <a:rPr lang="nb-NO" dirty="0" err="1"/>
              <a:t>Contract</a:t>
            </a:r>
            <a:r>
              <a:rPr lang="nb-NO" dirty="0"/>
              <a:t>. </a:t>
            </a:r>
            <a:r>
              <a:rPr lang="nb-NO" dirty="0" err="1"/>
              <a:t>Keep</a:t>
            </a:r>
            <a:r>
              <a:rPr lang="nb-NO" dirty="0"/>
              <a:t> it simple and </a:t>
            </a:r>
            <a:r>
              <a:rPr lang="nb-NO" dirty="0" err="1"/>
              <a:t>stick</a:t>
            </a:r>
            <a:r>
              <a:rPr lang="nb-NO" dirty="0"/>
              <a:t> to </a:t>
            </a:r>
            <a:r>
              <a:rPr lang="nb-NO" dirty="0" err="1"/>
              <a:t>Planned</a:t>
            </a:r>
            <a:r>
              <a:rPr lang="nb-NO" dirty="0"/>
              <a:t>.</a:t>
            </a:r>
          </a:p>
          <a:p>
            <a:r>
              <a:rPr lang="nb-NO" dirty="0"/>
              <a:t>Second, </a:t>
            </a:r>
            <a:r>
              <a:rPr lang="nb-NO" dirty="0" err="1"/>
              <a:t>we</a:t>
            </a:r>
            <a:r>
              <a:rPr lang="nb-NO" dirty="0"/>
              <a:t> must </a:t>
            </a:r>
            <a:r>
              <a:rPr lang="nb-NO" dirty="0" err="1"/>
              <a:t>decide</a:t>
            </a:r>
            <a:r>
              <a:rPr lang="nb-NO" dirty="0"/>
              <a:t> </a:t>
            </a:r>
            <a:r>
              <a:rPr lang="nb-NO" dirty="0" err="1"/>
              <a:t>on</a:t>
            </a:r>
            <a:r>
              <a:rPr lang="nb-NO" dirty="0"/>
              <a:t> </a:t>
            </a:r>
            <a:r>
              <a:rPr lang="nb-NO" dirty="0" err="1"/>
              <a:t>what</a:t>
            </a:r>
            <a:r>
              <a:rPr lang="nb-NO" dirty="0"/>
              <a:t> type </a:t>
            </a:r>
            <a:r>
              <a:rPr lang="nb-NO" dirty="0" err="1"/>
              <a:t>of</a:t>
            </a:r>
            <a:r>
              <a:rPr lang="nb-NO" dirty="0"/>
              <a:t> </a:t>
            </a:r>
            <a:r>
              <a:rPr lang="nb-NO" dirty="0" err="1"/>
              <a:t>change</a:t>
            </a:r>
            <a:r>
              <a:rPr lang="nb-NO" dirty="0"/>
              <a:t> </a:t>
            </a:r>
            <a:r>
              <a:rPr lang="nb-NO" dirty="0" err="1"/>
              <a:t>orders</a:t>
            </a:r>
            <a:r>
              <a:rPr lang="nb-NO" dirty="0"/>
              <a:t> </a:t>
            </a:r>
            <a:r>
              <a:rPr lang="nb-NO" dirty="0" err="1"/>
              <a:t>should</a:t>
            </a:r>
            <a:r>
              <a:rPr lang="nb-NO" dirty="0"/>
              <a:t> </a:t>
            </a:r>
            <a:r>
              <a:rPr lang="nb-NO" dirty="0" err="1"/>
              <a:t>apply</a:t>
            </a:r>
            <a:r>
              <a:rPr lang="nb-NO" dirty="0"/>
              <a:t> to </a:t>
            </a:r>
            <a:r>
              <a:rPr lang="nb-NO" dirty="0" err="1"/>
              <a:t>each</a:t>
            </a:r>
            <a:r>
              <a:rPr lang="nb-NO" dirty="0"/>
              <a:t> </a:t>
            </a:r>
            <a:r>
              <a:rPr lang="nb-NO" dirty="0" err="1"/>
              <a:t>scope</a:t>
            </a:r>
            <a:r>
              <a:rPr lang="nb-NO" dirty="0"/>
              <a:t>. More </a:t>
            </a:r>
            <a:r>
              <a:rPr lang="nb-NO" dirty="0" err="1"/>
              <a:t>on</a:t>
            </a:r>
            <a:r>
              <a:rPr lang="nb-NO" dirty="0"/>
              <a:t> </a:t>
            </a:r>
            <a:r>
              <a:rPr lang="nb-NO" dirty="0" err="1"/>
              <a:t>change</a:t>
            </a:r>
            <a:r>
              <a:rPr lang="nb-NO" dirty="0"/>
              <a:t> </a:t>
            </a:r>
            <a:r>
              <a:rPr lang="nb-NO" dirty="0" err="1"/>
              <a:t>orders</a:t>
            </a:r>
            <a:r>
              <a:rPr lang="nb-NO" dirty="0"/>
              <a:t> later.</a:t>
            </a:r>
          </a:p>
          <a:p>
            <a:r>
              <a:rPr lang="nb-NO" dirty="0"/>
              <a:t>Third, </a:t>
            </a:r>
            <a:r>
              <a:rPr lang="nb-NO" dirty="0" err="1"/>
              <a:t>we</a:t>
            </a:r>
            <a:r>
              <a:rPr lang="nb-NO" dirty="0"/>
              <a:t> </a:t>
            </a:r>
            <a:r>
              <a:rPr lang="nb-NO" dirty="0" err="1"/>
              <a:t>can</a:t>
            </a:r>
            <a:r>
              <a:rPr lang="nb-NO" dirty="0"/>
              <a:t> </a:t>
            </a:r>
            <a:r>
              <a:rPr lang="nb-NO" dirty="0" err="1"/>
              <a:t>decide</a:t>
            </a:r>
            <a:r>
              <a:rPr lang="nb-NO" dirty="0"/>
              <a:t> </a:t>
            </a:r>
            <a:r>
              <a:rPr lang="nb-NO" dirty="0" err="1"/>
              <a:t>which</a:t>
            </a:r>
            <a:r>
              <a:rPr lang="nb-NO" dirty="0"/>
              <a:t> </a:t>
            </a:r>
            <a:r>
              <a:rPr lang="nb-NO" dirty="0" err="1"/>
              <a:t>scopes</a:t>
            </a:r>
            <a:r>
              <a:rPr lang="nb-NO" dirty="0"/>
              <a:t> </a:t>
            </a:r>
            <a:r>
              <a:rPr lang="nb-NO" dirty="0" err="1"/>
              <a:t>should</a:t>
            </a:r>
            <a:r>
              <a:rPr lang="nb-NO" dirty="0"/>
              <a:t> be </a:t>
            </a:r>
            <a:r>
              <a:rPr lang="nb-NO" dirty="0" err="1"/>
              <a:t>updated</a:t>
            </a:r>
            <a:r>
              <a:rPr lang="nb-NO" dirty="0"/>
              <a:t> </a:t>
            </a:r>
            <a:r>
              <a:rPr lang="nb-NO" dirty="0" err="1"/>
              <a:t>when</a:t>
            </a:r>
            <a:r>
              <a:rPr lang="nb-NO" dirty="0"/>
              <a:t> </a:t>
            </a:r>
            <a:r>
              <a:rPr lang="nb-NO" dirty="0" err="1"/>
              <a:t>we</a:t>
            </a:r>
            <a:r>
              <a:rPr lang="nb-NO" dirty="0"/>
              <a:t> run a status </a:t>
            </a:r>
            <a:r>
              <a:rPr lang="nb-NO" dirty="0" err="1"/>
              <a:t>update</a:t>
            </a:r>
            <a:r>
              <a:rPr lang="nb-NO" dirty="0"/>
              <a:t>, and </a:t>
            </a:r>
            <a:r>
              <a:rPr lang="nb-NO" dirty="0" err="1"/>
              <a:t>which</a:t>
            </a:r>
            <a:r>
              <a:rPr lang="nb-NO" dirty="0"/>
              <a:t> </a:t>
            </a:r>
            <a:r>
              <a:rPr lang="nb-NO" dirty="0" err="1"/>
              <a:t>should</a:t>
            </a:r>
            <a:r>
              <a:rPr lang="nb-NO" dirty="0"/>
              <a:t> be </a:t>
            </a:r>
            <a:r>
              <a:rPr lang="nb-NO" dirty="0" err="1"/>
              <a:t>updated</a:t>
            </a:r>
            <a:r>
              <a:rPr lang="nb-NO" dirty="0"/>
              <a:t> </a:t>
            </a:r>
            <a:r>
              <a:rPr lang="nb-NO" dirty="0" err="1"/>
              <a:t>when</a:t>
            </a:r>
            <a:r>
              <a:rPr lang="nb-NO" dirty="0"/>
              <a:t> </a:t>
            </a:r>
            <a:r>
              <a:rPr lang="nb-NO" dirty="0" err="1"/>
              <a:t>we</a:t>
            </a:r>
            <a:r>
              <a:rPr lang="nb-NO" dirty="0"/>
              <a:t> run a baseline </a:t>
            </a:r>
            <a:r>
              <a:rPr lang="nb-NO" dirty="0" err="1"/>
              <a:t>update</a:t>
            </a:r>
            <a:r>
              <a:rPr lang="nb-NO" dirty="0"/>
              <a:t>.</a:t>
            </a:r>
          </a:p>
          <a:p>
            <a:r>
              <a:rPr lang="nb-NO" dirty="0" err="1"/>
              <a:t>Finally</a:t>
            </a:r>
            <a:r>
              <a:rPr lang="nb-NO" dirty="0"/>
              <a:t>, </a:t>
            </a:r>
            <a:r>
              <a:rPr lang="nb-NO" dirty="0" err="1"/>
              <a:t>we</a:t>
            </a:r>
            <a:r>
              <a:rPr lang="nb-NO" dirty="0"/>
              <a:t> must </a:t>
            </a:r>
            <a:r>
              <a:rPr lang="nb-NO" dirty="0" err="1"/>
              <a:t>decide</a:t>
            </a:r>
            <a:r>
              <a:rPr lang="nb-NO" dirty="0"/>
              <a:t> </a:t>
            </a:r>
            <a:r>
              <a:rPr lang="nb-NO" dirty="0" err="1"/>
              <a:t>on</a:t>
            </a:r>
            <a:r>
              <a:rPr lang="nb-NO" dirty="0"/>
              <a:t> </a:t>
            </a:r>
            <a:r>
              <a:rPr lang="nb-NO" dirty="0" err="1"/>
              <a:t>what</a:t>
            </a:r>
            <a:r>
              <a:rPr lang="nb-NO" dirty="0"/>
              <a:t> </a:t>
            </a:r>
            <a:r>
              <a:rPr lang="nb-NO" dirty="0" err="1"/>
              <a:t>scope</a:t>
            </a:r>
            <a:r>
              <a:rPr lang="nb-NO" dirty="0"/>
              <a:t> </a:t>
            </a:r>
            <a:r>
              <a:rPr lang="nb-NO" dirty="0" err="1"/>
              <a:t>we</a:t>
            </a:r>
            <a:r>
              <a:rPr lang="nb-NO" dirty="0"/>
              <a:t> </a:t>
            </a:r>
            <a:r>
              <a:rPr lang="nb-NO" dirty="0" err="1"/>
              <a:t>want</a:t>
            </a:r>
            <a:r>
              <a:rPr lang="nb-NO" dirty="0"/>
              <a:t> to </a:t>
            </a:r>
            <a:r>
              <a:rPr lang="nb-NO" dirty="0" err="1"/>
              <a:t>use</a:t>
            </a:r>
            <a:r>
              <a:rPr lang="nb-NO" dirty="0"/>
              <a:t> to show progress at </a:t>
            </a:r>
            <a:r>
              <a:rPr lang="nb-NO" dirty="0" err="1"/>
              <a:t>summary</a:t>
            </a:r>
            <a:r>
              <a:rPr lang="nb-NO" dirty="0"/>
              <a:t> or </a:t>
            </a:r>
            <a:r>
              <a:rPr lang="nb-NO" dirty="0" err="1"/>
              <a:t>group</a:t>
            </a:r>
            <a:r>
              <a:rPr lang="nb-NO" dirty="0"/>
              <a:t> </a:t>
            </a:r>
            <a:r>
              <a:rPr lang="nb-NO" dirty="0" err="1"/>
              <a:t>levels</a:t>
            </a:r>
            <a:r>
              <a:rPr lang="nb-NO" dirty="0"/>
              <a:t> in </a:t>
            </a:r>
            <a:r>
              <a:rPr lang="nb-NO" dirty="0" err="1"/>
              <a:t>the</a:t>
            </a:r>
            <a:r>
              <a:rPr lang="nb-NO" dirty="0"/>
              <a:t> </a:t>
            </a:r>
            <a:r>
              <a:rPr lang="nb-NO" dirty="0" err="1"/>
              <a:t>barchart</a:t>
            </a:r>
            <a:r>
              <a:rPr lang="nb-NO" dirty="0"/>
              <a:t> editor.</a:t>
            </a:r>
          </a:p>
          <a:p>
            <a:r>
              <a:rPr lang="nb-NO" dirty="0"/>
              <a:t>Lock </a:t>
            </a:r>
            <a:r>
              <a:rPr lang="nb-NO" dirty="0" err="1"/>
              <a:t>scope</a:t>
            </a:r>
            <a:r>
              <a:rPr lang="en-US" dirty="0"/>
              <a:t> – this flag locks the scope for editing so that any changes to scope must be made using variation orders</a:t>
            </a:r>
          </a:p>
          <a:p>
            <a:endParaRPr lang="en-US" dirty="0"/>
          </a:p>
        </p:txBody>
      </p:sp>
      <p:pic>
        <p:nvPicPr>
          <p:cNvPr id="5" name="Plassholder for innhold 4">
            <a:extLst>
              <a:ext uri="{FF2B5EF4-FFF2-40B4-BE49-F238E27FC236}">
                <a16:creationId xmlns:a16="http://schemas.microsoft.com/office/drawing/2014/main" id="{C07C585B-FE51-4776-8CA8-8C0DD3A28829}"/>
              </a:ext>
            </a:extLst>
          </p:cNvPr>
          <p:cNvPicPr>
            <a:picLocks noGrp="1" noChangeAspect="1"/>
          </p:cNvPicPr>
          <p:nvPr>
            <p:ph sz="half" idx="2"/>
          </p:nvPr>
        </p:nvPicPr>
        <p:blipFill>
          <a:blip r:embed="rId3"/>
          <a:stretch>
            <a:fillRect/>
          </a:stretch>
        </p:blipFill>
        <p:spPr>
          <a:xfrm>
            <a:off x="6172200" y="2322543"/>
            <a:ext cx="5181600" cy="3357502"/>
          </a:xfrm>
          <a:prstGeom prst="rect">
            <a:avLst/>
          </a:prstGeom>
        </p:spPr>
      </p:pic>
    </p:spTree>
    <p:extLst>
      <p:ext uri="{BB962C8B-B14F-4D97-AF65-F5344CB8AC3E}">
        <p14:creationId xmlns:p14="http://schemas.microsoft.com/office/powerpoint/2010/main" val="150750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8A4944B-367F-40E5-ADA3-AAF263F53F17}"/>
              </a:ext>
            </a:extLst>
          </p:cNvPr>
          <p:cNvSpPr>
            <a:spLocks noGrp="1"/>
          </p:cNvSpPr>
          <p:nvPr>
            <p:ph type="title"/>
          </p:nvPr>
        </p:nvSpPr>
        <p:spPr>
          <a:xfrm>
            <a:off x="838200" y="365125"/>
            <a:ext cx="8153400" cy="1325563"/>
          </a:xfrm>
        </p:spPr>
        <p:txBody>
          <a:bodyPr>
            <a:normAutofit fontScale="90000"/>
          </a:bodyPr>
          <a:lstStyle/>
          <a:p>
            <a:r>
              <a:rPr lang="en-US" dirty="0"/>
              <a:t>Baseline in Safran Project - </a:t>
            </a:r>
            <a:r>
              <a:rPr lang="nb-NO" dirty="0"/>
              <a:t>Project </a:t>
            </a:r>
            <a:r>
              <a:rPr lang="nb-NO" dirty="0" err="1"/>
              <a:t>properties</a:t>
            </a:r>
            <a:br>
              <a:rPr lang="nb-NO" dirty="0"/>
            </a:br>
            <a:endParaRPr lang="en-US" dirty="0"/>
          </a:p>
        </p:txBody>
      </p:sp>
      <p:sp>
        <p:nvSpPr>
          <p:cNvPr id="3" name="Plassholder for innhold 2">
            <a:extLst>
              <a:ext uri="{FF2B5EF4-FFF2-40B4-BE49-F238E27FC236}">
                <a16:creationId xmlns:a16="http://schemas.microsoft.com/office/drawing/2014/main" id="{B89CE551-368B-419A-9247-0FD0F08E611F}"/>
              </a:ext>
            </a:extLst>
          </p:cNvPr>
          <p:cNvSpPr>
            <a:spLocks noGrp="1"/>
          </p:cNvSpPr>
          <p:nvPr>
            <p:ph sz="half" idx="1"/>
          </p:nvPr>
        </p:nvSpPr>
        <p:spPr/>
        <p:txBody>
          <a:bodyPr>
            <a:normAutofit fontScale="77500" lnSpcReduction="20000"/>
          </a:bodyPr>
          <a:lstStyle/>
          <a:p>
            <a:r>
              <a:rPr lang="en-US" dirty="0"/>
              <a:t>A lot of the options on the schedule settings tab apply to the analysis of the schedule, but it is also on this tab we can move our </a:t>
            </a:r>
            <a:r>
              <a:rPr lang="en-US" dirty="0" err="1"/>
              <a:t>timenow</a:t>
            </a:r>
            <a:r>
              <a:rPr lang="en-US" dirty="0"/>
              <a:t> date.</a:t>
            </a:r>
          </a:p>
          <a:p>
            <a:r>
              <a:rPr lang="en-US" dirty="0" err="1"/>
              <a:t>Timenow</a:t>
            </a:r>
            <a:r>
              <a:rPr lang="en-US" dirty="0"/>
              <a:t> is the earliest date work can start in Safran Project.</a:t>
            </a:r>
          </a:p>
          <a:p>
            <a:r>
              <a:rPr lang="en-US" dirty="0"/>
              <a:t>When we set the original baseline we set </a:t>
            </a:r>
            <a:r>
              <a:rPr lang="en-US" dirty="0" err="1"/>
              <a:t>timenow</a:t>
            </a:r>
            <a:r>
              <a:rPr lang="en-US" dirty="0"/>
              <a:t> to the first day of the first reporting period of the project.</a:t>
            </a:r>
          </a:p>
          <a:p>
            <a:r>
              <a:rPr lang="en-US" dirty="0"/>
              <a:t>For example: If cut-offs are on Sundays, </a:t>
            </a:r>
            <a:r>
              <a:rPr lang="en-US" dirty="0" err="1"/>
              <a:t>timenow</a:t>
            </a:r>
            <a:r>
              <a:rPr lang="en-US" dirty="0"/>
              <a:t> </a:t>
            </a:r>
            <a:r>
              <a:rPr lang="en-US" b="1" dirty="0"/>
              <a:t>must</a:t>
            </a:r>
            <a:r>
              <a:rPr lang="en-US" dirty="0"/>
              <a:t> be set to Monday on the first reporting period of your project.</a:t>
            </a:r>
          </a:p>
          <a:p>
            <a:r>
              <a:rPr lang="en-US" dirty="0"/>
              <a:t>When we re-baseline our project, we move </a:t>
            </a:r>
            <a:r>
              <a:rPr lang="en-US" dirty="0" err="1"/>
              <a:t>timenow</a:t>
            </a:r>
            <a:r>
              <a:rPr lang="en-US" dirty="0"/>
              <a:t> to the first day of the next reporting period.</a:t>
            </a:r>
          </a:p>
          <a:p>
            <a:r>
              <a:rPr lang="en-US" dirty="0"/>
              <a:t>Moving </a:t>
            </a:r>
            <a:r>
              <a:rPr lang="en-US" dirty="0" err="1"/>
              <a:t>timenow</a:t>
            </a:r>
            <a:r>
              <a:rPr lang="en-US" dirty="0"/>
              <a:t> will push any remaining work forward to the new </a:t>
            </a:r>
            <a:r>
              <a:rPr lang="en-US" dirty="0" err="1"/>
              <a:t>timenow</a:t>
            </a:r>
            <a:r>
              <a:rPr lang="en-US" dirty="0"/>
              <a:t> date and any linked activities will be affected by this.</a:t>
            </a:r>
          </a:p>
          <a:p>
            <a:r>
              <a:rPr lang="en-US" b="1" dirty="0"/>
              <a:t>If you don</a:t>
            </a:r>
            <a:r>
              <a:rPr lang="nb-NO" b="1" dirty="0"/>
              <a:t>’t </a:t>
            </a:r>
            <a:r>
              <a:rPr lang="nb-NO" b="1" dirty="0" err="1"/>
              <a:t>move</a:t>
            </a:r>
            <a:r>
              <a:rPr lang="nb-NO" b="1" dirty="0"/>
              <a:t> </a:t>
            </a:r>
            <a:r>
              <a:rPr lang="nb-NO" b="1" dirty="0" err="1"/>
              <a:t>timenow</a:t>
            </a:r>
            <a:r>
              <a:rPr lang="nb-NO" b="1" dirty="0"/>
              <a:t> </a:t>
            </a:r>
            <a:r>
              <a:rPr lang="nb-NO" b="1" dirty="0" err="1"/>
              <a:t>when</a:t>
            </a:r>
            <a:r>
              <a:rPr lang="nb-NO" b="1" dirty="0"/>
              <a:t> </a:t>
            </a:r>
            <a:r>
              <a:rPr lang="nb-NO" b="1" dirty="0" err="1"/>
              <a:t>you</a:t>
            </a:r>
            <a:r>
              <a:rPr lang="nb-NO" b="1" dirty="0"/>
              <a:t> </a:t>
            </a:r>
            <a:r>
              <a:rPr lang="nb-NO" b="1" dirty="0" err="1"/>
              <a:t>set</a:t>
            </a:r>
            <a:r>
              <a:rPr lang="nb-NO" b="1" dirty="0"/>
              <a:t> a </a:t>
            </a:r>
            <a:r>
              <a:rPr lang="nb-NO" b="1" dirty="0" err="1"/>
              <a:t>new</a:t>
            </a:r>
            <a:r>
              <a:rPr lang="nb-NO" b="1" dirty="0"/>
              <a:t> baseline </a:t>
            </a:r>
            <a:r>
              <a:rPr lang="nb-NO" b="1" dirty="0" err="1"/>
              <a:t>you</a:t>
            </a:r>
            <a:r>
              <a:rPr lang="nb-NO" b="1" dirty="0"/>
              <a:t> </a:t>
            </a:r>
            <a:r>
              <a:rPr lang="nb-NO" b="1" dirty="0" err="1"/>
              <a:t>will</a:t>
            </a:r>
            <a:r>
              <a:rPr lang="nb-NO" b="1" dirty="0"/>
              <a:t> </a:t>
            </a:r>
            <a:r>
              <a:rPr lang="nb-NO" b="1" dirty="0" err="1"/>
              <a:t>overwrite</a:t>
            </a:r>
            <a:r>
              <a:rPr lang="nb-NO" b="1" dirty="0"/>
              <a:t> </a:t>
            </a:r>
            <a:r>
              <a:rPr lang="nb-NO" b="1" dirty="0" err="1"/>
              <a:t>your</a:t>
            </a:r>
            <a:r>
              <a:rPr lang="nb-NO" b="1" dirty="0"/>
              <a:t> </a:t>
            </a:r>
            <a:r>
              <a:rPr lang="nb-NO" b="1" dirty="0" err="1"/>
              <a:t>current</a:t>
            </a:r>
            <a:r>
              <a:rPr lang="nb-NO" b="1" dirty="0"/>
              <a:t> baseline </a:t>
            </a:r>
            <a:r>
              <a:rPr lang="nb-NO" b="1" dirty="0" err="1"/>
              <a:t>version</a:t>
            </a:r>
            <a:r>
              <a:rPr lang="nb-NO" b="1" dirty="0"/>
              <a:t> (and </a:t>
            </a:r>
            <a:r>
              <a:rPr lang="nb-NO" b="1" dirty="0" err="1"/>
              <a:t>if</a:t>
            </a:r>
            <a:r>
              <a:rPr lang="nb-NO" b="1" dirty="0"/>
              <a:t> </a:t>
            </a:r>
            <a:r>
              <a:rPr lang="nb-NO" b="1" dirty="0" err="1"/>
              <a:t>your</a:t>
            </a:r>
            <a:r>
              <a:rPr lang="nb-NO" b="1" dirty="0"/>
              <a:t> </a:t>
            </a:r>
            <a:r>
              <a:rPr lang="nb-NO" b="1" dirty="0" err="1"/>
              <a:t>current</a:t>
            </a:r>
            <a:r>
              <a:rPr lang="nb-NO" b="1" dirty="0"/>
              <a:t> </a:t>
            </a:r>
            <a:r>
              <a:rPr lang="nb-NO" b="1" dirty="0" err="1"/>
              <a:t>version</a:t>
            </a:r>
            <a:r>
              <a:rPr lang="nb-NO" b="1" dirty="0"/>
              <a:t> is </a:t>
            </a:r>
            <a:r>
              <a:rPr lang="nb-NO" b="1" dirty="0" err="1"/>
              <a:t>your</a:t>
            </a:r>
            <a:r>
              <a:rPr lang="nb-NO" b="1" dirty="0"/>
              <a:t> first baseline </a:t>
            </a:r>
            <a:r>
              <a:rPr lang="nb-NO" b="1" dirty="0" err="1"/>
              <a:t>you</a:t>
            </a:r>
            <a:r>
              <a:rPr lang="nb-NO" b="1" dirty="0"/>
              <a:t> </a:t>
            </a:r>
            <a:r>
              <a:rPr lang="nb-NO" b="1" dirty="0" err="1"/>
              <a:t>will</a:t>
            </a:r>
            <a:r>
              <a:rPr lang="nb-NO" b="1" dirty="0"/>
              <a:t> </a:t>
            </a:r>
            <a:r>
              <a:rPr lang="nb-NO" b="1" dirty="0" err="1"/>
              <a:t>also</a:t>
            </a:r>
            <a:r>
              <a:rPr lang="nb-NO" b="1" dirty="0"/>
              <a:t> </a:t>
            </a:r>
            <a:r>
              <a:rPr lang="nb-NO" b="1" dirty="0" err="1"/>
              <a:t>overwrite</a:t>
            </a:r>
            <a:r>
              <a:rPr lang="nb-NO" b="1" dirty="0"/>
              <a:t> </a:t>
            </a:r>
            <a:r>
              <a:rPr lang="nb-NO" b="1" dirty="0" err="1"/>
              <a:t>your</a:t>
            </a:r>
            <a:r>
              <a:rPr lang="nb-NO" b="1" dirty="0"/>
              <a:t> original </a:t>
            </a:r>
            <a:r>
              <a:rPr lang="nb-NO" b="1" dirty="0" err="1"/>
              <a:t>fields</a:t>
            </a:r>
            <a:r>
              <a:rPr lang="nb-NO" b="1" dirty="0"/>
              <a:t>).</a:t>
            </a:r>
          </a:p>
        </p:txBody>
      </p:sp>
      <p:pic>
        <p:nvPicPr>
          <p:cNvPr id="8" name="Plassholder for innhold 7">
            <a:extLst>
              <a:ext uri="{FF2B5EF4-FFF2-40B4-BE49-F238E27FC236}">
                <a16:creationId xmlns:a16="http://schemas.microsoft.com/office/drawing/2014/main" id="{BF7480FB-EDAF-410F-8DAF-E3C73D38C600}"/>
              </a:ext>
            </a:extLst>
          </p:cNvPr>
          <p:cNvPicPr>
            <a:picLocks noGrp="1" noChangeAspect="1"/>
          </p:cNvPicPr>
          <p:nvPr>
            <p:ph sz="half" idx="2"/>
          </p:nvPr>
        </p:nvPicPr>
        <p:blipFill>
          <a:blip r:embed="rId3"/>
          <a:stretch>
            <a:fillRect/>
          </a:stretch>
        </p:blipFill>
        <p:spPr>
          <a:xfrm>
            <a:off x="6172200" y="2322543"/>
            <a:ext cx="5181600" cy="3357502"/>
          </a:xfrm>
          <a:prstGeom prst="rect">
            <a:avLst/>
          </a:prstGeom>
        </p:spPr>
      </p:pic>
    </p:spTree>
    <p:extLst>
      <p:ext uri="{BB962C8B-B14F-4D97-AF65-F5344CB8AC3E}">
        <p14:creationId xmlns:p14="http://schemas.microsoft.com/office/powerpoint/2010/main" val="1452387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7115C8D-AD45-49E4-9A87-91FF7BC9BF56}"/>
              </a:ext>
            </a:extLst>
          </p:cNvPr>
          <p:cNvSpPr>
            <a:spLocks noGrp="1"/>
          </p:cNvSpPr>
          <p:nvPr>
            <p:ph type="title"/>
          </p:nvPr>
        </p:nvSpPr>
        <p:spPr>
          <a:xfrm>
            <a:off x="838200" y="365125"/>
            <a:ext cx="7965831" cy="1325563"/>
          </a:xfrm>
        </p:spPr>
        <p:txBody>
          <a:bodyPr/>
          <a:lstStyle/>
          <a:p>
            <a:r>
              <a:rPr lang="en-US" dirty="0"/>
              <a:t>The Baseline Process – Change Register</a:t>
            </a:r>
          </a:p>
        </p:txBody>
      </p:sp>
      <p:sp>
        <p:nvSpPr>
          <p:cNvPr id="3" name="Plassholder for innhold 2">
            <a:extLst>
              <a:ext uri="{FF2B5EF4-FFF2-40B4-BE49-F238E27FC236}">
                <a16:creationId xmlns:a16="http://schemas.microsoft.com/office/drawing/2014/main" id="{65032850-6474-410A-9793-1E9078BC7154}"/>
              </a:ext>
            </a:extLst>
          </p:cNvPr>
          <p:cNvSpPr>
            <a:spLocks noGrp="1"/>
          </p:cNvSpPr>
          <p:nvPr>
            <p:ph sz="half" idx="1"/>
          </p:nvPr>
        </p:nvSpPr>
        <p:spPr>
          <a:xfrm>
            <a:off x="838200" y="1825625"/>
            <a:ext cx="10158046" cy="4351338"/>
          </a:xfrm>
        </p:spPr>
        <p:txBody>
          <a:bodyPr/>
          <a:lstStyle/>
          <a:p>
            <a:r>
              <a:rPr lang="en-US" dirty="0"/>
              <a:t>Change orders are separated into four types and are applied to scopes per your settings in the project properties. There is no definitive right way to use them, but here is a good guideline for what to put into your change order types:</a:t>
            </a:r>
          </a:p>
          <a:p>
            <a:pPr lvl="1"/>
            <a:r>
              <a:rPr lang="en-US" dirty="0"/>
              <a:t>VO</a:t>
            </a:r>
          </a:p>
          <a:p>
            <a:pPr lvl="1"/>
            <a:r>
              <a:rPr lang="en-US" dirty="0"/>
              <a:t>VO-request</a:t>
            </a:r>
          </a:p>
          <a:p>
            <a:pPr lvl="1"/>
            <a:r>
              <a:rPr lang="en-US" dirty="0"/>
              <a:t>Internal Change</a:t>
            </a:r>
          </a:p>
          <a:p>
            <a:pPr lvl="1"/>
            <a:r>
              <a:rPr lang="en-US" dirty="0"/>
              <a:t>Sub-Contracted</a:t>
            </a:r>
          </a:p>
        </p:txBody>
      </p:sp>
      <p:sp>
        <p:nvSpPr>
          <p:cNvPr id="4" name="Plassholder for innhold 3">
            <a:extLst>
              <a:ext uri="{FF2B5EF4-FFF2-40B4-BE49-F238E27FC236}">
                <a16:creationId xmlns:a16="http://schemas.microsoft.com/office/drawing/2014/main" id="{E368CC7F-2981-4336-815A-80046AE0911C}"/>
              </a:ext>
            </a:extLst>
          </p:cNvPr>
          <p:cNvSpPr>
            <a:spLocks noGrp="1"/>
          </p:cNvSpPr>
          <p:nvPr>
            <p:ph sz="half" idx="2"/>
          </p:nvPr>
        </p:nvSpPr>
        <p:spPr>
          <a:xfrm>
            <a:off x="2414956" y="2391507"/>
            <a:ext cx="7889630" cy="3785455"/>
          </a:xfrm>
        </p:spPr>
        <p:txBody>
          <a:bodyPr/>
          <a:lstStyle/>
          <a:p>
            <a:endParaRPr lang="en-US" dirty="0"/>
          </a:p>
          <a:p>
            <a:pPr lvl="1">
              <a:buFont typeface="Wingdings" panose="05000000000000000000" pitchFamily="2" charset="2"/>
              <a:buChar char="Ø"/>
            </a:pPr>
            <a:r>
              <a:rPr lang="en-US" dirty="0"/>
              <a:t>Approved changes</a:t>
            </a:r>
          </a:p>
          <a:p>
            <a:pPr lvl="1">
              <a:buFont typeface="Wingdings" panose="05000000000000000000" pitchFamily="2" charset="2"/>
              <a:buChar char="Ø"/>
            </a:pPr>
            <a:r>
              <a:rPr lang="en-US" dirty="0"/>
              <a:t>A request for change, will become a VO or declined</a:t>
            </a:r>
          </a:p>
          <a:p>
            <a:pPr lvl="1">
              <a:buFont typeface="Wingdings" panose="05000000000000000000" pitchFamily="2" charset="2"/>
              <a:buChar char="Ø"/>
            </a:pPr>
            <a:r>
              <a:rPr lang="en-US" dirty="0"/>
              <a:t>Use this to make corrections to estimates that are off. Should be part of Baseline scope.</a:t>
            </a:r>
          </a:p>
          <a:p>
            <a:pPr lvl="1">
              <a:buFont typeface="Wingdings" panose="05000000000000000000" pitchFamily="2" charset="2"/>
              <a:buChar char="Ø"/>
            </a:pPr>
            <a:r>
              <a:rPr lang="en-US" dirty="0"/>
              <a:t>Separate out external work you have in your plan</a:t>
            </a:r>
          </a:p>
        </p:txBody>
      </p:sp>
    </p:spTree>
    <p:extLst>
      <p:ext uri="{BB962C8B-B14F-4D97-AF65-F5344CB8AC3E}">
        <p14:creationId xmlns:p14="http://schemas.microsoft.com/office/powerpoint/2010/main" val="119598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e 6">
            <a:extLst>
              <a:ext uri="{FF2B5EF4-FFF2-40B4-BE49-F238E27FC236}">
                <a16:creationId xmlns:a16="http://schemas.microsoft.com/office/drawing/2014/main" id="{D14F7320-0671-43EE-AF32-54CEA69A50DD}"/>
              </a:ext>
            </a:extLst>
          </p:cNvPr>
          <p:cNvPicPr>
            <a:picLocks noChangeAspect="1"/>
          </p:cNvPicPr>
          <p:nvPr/>
        </p:nvPicPr>
        <p:blipFill>
          <a:blip r:embed="rId3"/>
          <a:stretch>
            <a:fillRect/>
          </a:stretch>
        </p:blipFill>
        <p:spPr>
          <a:xfrm>
            <a:off x="5988705" y="608858"/>
            <a:ext cx="2095238" cy="838095"/>
          </a:xfrm>
          <a:prstGeom prst="rect">
            <a:avLst/>
          </a:prstGeom>
        </p:spPr>
      </p:pic>
      <p:sp>
        <p:nvSpPr>
          <p:cNvPr id="2" name="Tittel 1">
            <a:extLst>
              <a:ext uri="{FF2B5EF4-FFF2-40B4-BE49-F238E27FC236}">
                <a16:creationId xmlns:a16="http://schemas.microsoft.com/office/drawing/2014/main" id="{85E09ABE-7788-4BF8-B89A-30F3DFE4A6B9}"/>
              </a:ext>
            </a:extLst>
          </p:cNvPr>
          <p:cNvSpPr>
            <a:spLocks noGrp="1"/>
          </p:cNvSpPr>
          <p:nvPr>
            <p:ph type="title"/>
          </p:nvPr>
        </p:nvSpPr>
        <p:spPr/>
        <p:txBody>
          <a:bodyPr/>
          <a:lstStyle/>
          <a:p>
            <a:r>
              <a:rPr lang="en-US" dirty="0"/>
              <a:t>Baseline in Safran Project</a:t>
            </a:r>
          </a:p>
        </p:txBody>
      </p:sp>
      <p:sp>
        <p:nvSpPr>
          <p:cNvPr id="3" name="Plassholder for innhold 2">
            <a:extLst>
              <a:ext uri="{FF2B5EF4-FFF2-40B4-BE49-F238E27FC236}">
                <a16:creationId xmlns:a16="http://schemas.microsoft.com/office/drawing/2014/main" id="{60364E86-C1BF-4F6E-B3F9-63A240C91B22}"/>
              </a:ext>
            </a:extLst>
          </p:cNvPr>
          <p:cNvSpPr>
            <a:spLocks noGrp="1"/>
          </p:cNvSpPr>
          <p:nvPr>
            <p:ph sz="half" idx="1"/>
          </p:nvPr>
        </p:nvSpPr>
        <p:spPr/>
        <p:txBody>
          <a:bodyPr/>
          <a:lstStyle/>
          <a:p>
            <a:r>
              <a:rPr lang="nb-NO" dirty="0"/>
              <a:t>The </a:t>
            </a:r>
            <a:r>
              <a:rPr lang="nb-NO" dirty="0" err="1"/>
              <a:t>processes</a:t>
            </a:r>
            <a:r>
              <a:rPr lang="nb-NO" dirty="0"/>
              <a:t> </a:t>
            </a:r>
            <a:r>
              <a:rPr lang="nb-NO" dirty="0" err="1"/>
              <a:t>related</a:t>
            </a:r>
            <a:r>
              <a:rPr lang="nb-NO" dirty="0"/>
              <a:t> to baseline </a:t>
            </a:r>
            <a:r>
              <a:rPr lang="nb-NO" dirty="0" err="1"/>
              <a:t>are</a:t>
            </a:r>
            <a:r>
              <a:rPr lang="nb-NO" dirty="0"/>
              <a:t> </a:t>
            </a:r>
            <a:r>
              <a:rPr lang="nb-NO" dirty="0" err="1"/>
              <a:t>found</a:t>
            </a:r>
            <a:r>
              <a:rPr lang="nb-NO" dirty="0"/>
              <a:t> </a:t>
            </a:r>
            <a:r>
              <a:rPr lang="nb-NO" dirty="0" err="1"/>
              <a:t>on</a:t>
            </a:r>
            <a:r>
              <a:rPr lang="nb-NO" dirty="0"/>
              <a:t> </a:t>
            </a:r>
            <a:r>
              <a:rPr lang="nb-NO" dirty="0" err="1"/>
              <a:t>the</a:t>
            </a:r>
            <a:r>
              <a:rPr lang="nb-NO" dirty="0"/>
              <a:t> PROJECT </a:t>
            </a:r>
            <a:r>
              <a:rPr lang="nb-NO" dirty="0" err="1"/>
              <a:t>ribbon</a:t>
            </a:r>
            <a:r>
              <a:rPr lang="nb-NO" dirty="0"/>
              <a:t>, under </a:t>
            </a:r>
            <a:r>
              <a:rPr lang="nb-NO" dirty="0" err="1"/>
              <a:t>the</a:t>
            </a:r>
            <a:r>
              <a:rPr lang="nb-NO" dirty="0"/>
              <a:t> Baseline </a:t>
            </a:r>
            <a:r>
              <a:rPr lang="nb-NO" dirty="0" err="1"/>
              <a:t>section</a:t>
            </a:r>
            <a:r>
              <a:rPr lang="nb-NO" dirty="0"/>
              <a:t>:</a:t>
            </a:r>
          </a:p>
          <a:p>
            <a:r>
              <a:rPr lang="nb-NO" dirty="0"/>
              <a:t>Set Baseline</a:t>
            </a:r>
          </a:p>
          <a:p>
            <a:pPr lvl="1"/>
            <a:r>
              <a:rPr lang="nb-NO" dirty="0"/>
              <a:t>The Original Baseline</a:t>
            </a:r>
          </a:p>
          <a:p>
            <a:pPr lvl="1"/>
            <a:r>
              <a:rPr lang="nb-NO" dirty="0"/>
              <a:t>Re-</a:t>
            </a:r>
            <a:r>
              <a:rPr lang="nb-NO" dirty="0" err="1"/>
              <a:t>baselining</a:t>
            </a:r>
            <a:endParaRPr lang="nb-NO" dirty="0"/>
          </a:p>
          <a:p>
            <a:r>
              <a:rPr lang="nb-NO" dirty="0" err="1"/>
              <a:t>Partial</a:t>
            </a:r>
            <a:r>
              <a:rPr lang="nb-NO" dirty="0"/>
              <a:t> Baseline</a:t>
            </a:r>
          </a:p>
          <a:p>
            <a:r>
              <a:rPr lang="nb-NO" dirty="0" err="1"/>
              <a:t>Annul</a:t>
            </a:r>
            <a:endParaRPr lang="nb-NO" dirty="0"/>
          </a:p>
          <a:p>
            <a:r>
              <a:rPr lang="nb-NO" dirty="0"/>
              <a:t>Baseline Log</a:t>
            </a:r>
          </a:p>
        </p:txBody>
      </p:sp>
    </p:spTree>
    <p:extLst>
      <p:ext uri="{BB962C8B-B14F-4D97-AF65-F5344CB8AC3E}">
        <p14:creationId xmlns:p14="http://schemas.microsoft.com/office/powerpoint/2010/main" val="1384182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5E09ABE-7788-4BF8-B89A-30F3DFE4A6B9}"/>
              </a:ext>
            </a:extLst>
          </p:cNvPr>
          <p:cNvSpPr>
            <a:spLocks noGrp="1"/>
          </p:cNvSpPr>
          <p:nvPr>
            <p:ph type="title"/>
          </p:nvPr>
        </p:nvSpPr>
        <p:spPr/>
        <p:txBody>
          <a:bodyPr/>
          <a:lstStyle/>
          <a:p>
            <a:r>
              <a:rPr lang="en-US" dirty="0"/>
              <a:t>Baseline in Safran Project</a:t>
            </a:r>
          </a:p>
        </p:txBody>
      </p:sp>
      <p:sp>
        <p:nvSpPr>
          <p:cNvPr id="3" name="Plassholder for innhold 2">
            <a:extLst>
              <a:ext uri="{FF2B5EF4-FFF2-40B4-BE49-F238E27FC236}">
                <a16:creationId xmlns:a16="http://schemas.microsoft.com/office/drawing/2014/main" id="{60364E86-C1BF-4F6E-B3F9-63A240C91B22}"/>
              </a:ext>
            </a:extLst>
          </p:cNvPr>
          <p:cNvSpPr>
            <a:spLocks noGrp="1"/>
          </p:cNvSpPr>
          <p:nvPr>
            <p:ph sz="half" idx="1"/>
          </p:nvPr>
        </p:nvSpPr>
        <p:spPr/>
        <p:txBody>
          <a:bodyPr/>
          <a:lstStyle/>
          <a:p>
            <a:r>
              <a:rPr lang="nb-NO" dirty="0"/>
              <a:t>Set Baseline</a:t>
            </a:r>
          </a:p>
          <a:p>
            <a:pPr lvl="1"/>
            <a:r>
              <a:rPr lang="nb-NO" b="1" dirty="0"/>
              <a:t>The Original Baseline</a:t>
            </a:r>
          </a:p>
          <a:p>
            <a:r>
              <a:rPr lang="nb-NO" dirty="0"/>
              <a:t>The </a:t>
            </a:r>
            <a:r>
              <a:rPr lang="nb-NO" dirty="0" err="1"/>
              <a:t>process</a:t>
            </a:r>
            <a:r>
              <a:rPr lang="nb-NO" dirty="0"/>
              <a:t> </a:t>
            </a:r>
            <a:r>
              <a:rPr lang="nb-NO" dirty="0" err="1"/>
              <a:t>of</a:t>
            </a:r>
            <a:r>
              <a:rPr lang="nb-NO" dirty="0"/>
              <a:t> </a:t>
            </a:r>
            <a:r>
              <a:rPr lang="nb-NO" dirty="0" err="1"/>
              <a:t>running</a:t>
            </a:r>
            <a:r>
              <a:rPr lang="nb-NO" dirty="0"/>
              <a:t> </a:t>
            </a:r>
            <a:r>
              <a:rPr lang="nb-NO" dirty="0" err="1"/>
              <a:t>the</a:t>
            </a:r>
            <a:r>
              <a:rPr lang="nb-NO" dirty="0"/>
              <a:t> first baseline is </a:t>
            </a:r>
            <a:r>
              <a:rPr lang="nb-NO" dirty="0" err="1"/>
              <a:t>pretty</a:t>
            </a:r>
            <a:r>
              <a:rPr lang="nb-NO" dirty="0"/>
              <a:t> straightforward. </a:t>
            </a:r>
            <a:r>
              <a:rPr lang="nb-NO" dirty="0" err="1"/>
              <a:t>After</a:t>
            </a:r>
            <a:r>
              <a:rPr lang="nb-NO" dirty="0"/>
              <a:t> </a:t>
            </a:r>
            <a:r>
              <a:rPr lang="nb-NO" dirty="0" err="1"/>
              <a:t>you</a:t>
            </a:r>
            <a:r>
              <a:rPr lang="nb-NO" dirty="0"/>
              <a:t> have </a:t>
            </a:r>
            <a:r>
              <a:rPr lang="nb-NO" dirty="0" err="1"/>
              <a:t>made</a:t>
            </a:r>
            <a:r>
              <a:rPr lang="nb-NO" dirty="0"/>
              <a:t> </a:t>
            </a:r>
            <a:r>
              <a:rPr lang="nb-NO" dirty="0" err="1"/>
              <a:t>your</a:t>
            </a:r>
            <a:r>
              <a:rPr lang="nb-NO" dirty="0"/>
              <a:t> </a:t>
            </a:r>
            <a:r>
              <a:rPr lang="nb-NO" dirty="0" err="1"/>
              <a:t>preparations</a:t>
            </a:r>
            <a:r>
              <a:rPr lang="nb-NO" dirty="0"/>
              <a:t>, </a:t>
            </a:r>
            <a:r>
              <a:rPr lang="nb-NO" dirty="0" err="1"/>
              <a:t>you</a:t>
            </a:r>
            <a:r>
              <a:rPr lang="nb-NO" dirty="0"/>
              <a:t> </a:t>
            </a:r>
            <a:r>
              <a:rPr lang="nb-NO" dirty="0" err="1"/>
              <a:t>click</a:t>
            </a:r>
            <a:r>
              <a:rPr lang="nb-NO" dirty="0"/>
              <a:t> </a:t>
            </a:r>
            <a:r>
              <a:rPr lang="nb-NO" dirty="0" err="1"/>
              <a:t>the</a:t>
            </a:r>
            <a:r>
              <a:rPr lang="nb-NO" dirty="0"/>
              <a:t> Set Baseline </a:t>
            </a:r>
            <a:r>
              <a:rPr lang="nb-NO" dirty="0" err="1"/>
              <a:t>button</a:t>
            </a:r>
            <a:r>
              <a:rPr lang="nb-NO" dirty="0"/>
              <a:t>, </a:t>
            </a:r>
            <a:r>
              <a:rPr lang="nb-NO" dirty="0" err="1"/>
              <a:t>set</a:t>
            </a:r>
            <a:r>
              <a:rPr lang="nb-NO" dirty="0"/>
              <a:t> a </a:t>
            </a:r>
            <a:r>
              <a:rPr lang="nb-NO" dirty="0" err="1"/>
              <a:t>revision</a:t>
            </a:r>
            <a:r>
              <a:rPr lang="nb-NO" dirty="0"/>
              <a:t> and </a:t>
            </a:r>
            <a:r>
              <a:rPr lang="nb-NO" dirty="0" err="1"/>
              <a:t>add</a:t>
            </a:r>
            <a:r>
              <a:rPr lang="nb-NO" dirty="0"/>
              <a:t> a </a:t>
            </a:r>
            <a:r>
              <a:rPr lang="nb-NO" dirty="0" err="1"/>
              <a:t>comment</a:t>
            </a:r>
            <a:r>
              <a:rPr lang="nb-NO" dirty="0"/>
              <a:t> and </a:t>
            </a:r>
            <a:r>
              <a:rPr lang="nb-NO" dirty="0" err="1"/>
              <a:t>click</a:t>
            </a:r>
            <a:r>
              <a:rPr lang="nb-NO" dirty="0"/>
              <a:t> OK.</a:t>
            </a:r>
          </a:p>
        </p:txBody>
      </p:sp>
      <p:pic>
        <p:nvPicPr>
          <p:cNvPr id="6" name="Plassholder for innhold 5">
            <a:extLst>
              <a:ext uri="{FF2B5EF4-FFF2-40B4-BE49-F238E27FC236}">
                <a16:creationId xmlns:a16="http://schemas.microsoft.com/office/drawing/2014/main" id="{109AA958-90CC-4F72-B101-DF33478DB204}"/>
              </a:ext>
            </a:extLst>
          </p:cNvPr>
          <p:cNvPicPr>
            <a:picLocks noGrp="1" noChangeAspect="1"/>
          </p:cNvPicPr>
          <p:nvPr>
            <p:ph sz="half" idx="2"/>
          </p:nvPr>
        </p:nvPicPr>
        <p:blipFill>
          <a:blip r:embed="rId3"/>
          <a:stretch>
            <a:fillRect/>
          </a:stretch>
        </p:blipFill>
        <p:spPr>
          <a:xfrm>
            <a:off x="6172200" y="2220906"/>
            <a:ext cx="5181600" cy="3560775"/>
          </a:xfrm>
          <a:prstGeom prst="rect">
            <a:avLst/>
          </a:prstGeom>
        </p:spPr>
      </p:pic>
      <p:pic>
        <p:nvPicPr>
          <p:cNvPr id="10" name="Bilde 9">
            <a:extLst>
              <a:ext uri="{FF2B5EF4-FFF2-40B4-BE49-F238E27FC236}">
                <a16:creationId xmlns:a16="http://schemas.microsoft.com/office/drawing/2014/main" id="{2926B543-5DBA-4F27-B83C-10AD115D0D34}"/>
              </a:ext>
            </a:extLst>
          </p:cNvPr>
          <p:cNvPicPr>
            <a:picLocks noChangeAspect="1"/>
          </p:cNvPicPr>
          <p:nvPr/>
        </p:nvPicPr>
        <p:blipFill>
          <a:blip r:embed="rId4"/>
          <a:stretch>
            <a:fillRect/>
          </a:stretch>
        </p:blipFill>
        <p:spPr>
          <a:xfrm>
            <a:off x="5988705" y="608858"/>
            <a:ext cx="2095238" cy="838095"/>
          </a:xfrm>
          <a:prstGeom prst="rect">
            <a:avLst/>
          </a:prstGeom>
        </p:spPr>
      </p:pic>
    </p:spTree>
    <p:extLst>
      <p:ext uri="{BB962C8B-B14F-4D97-AF65-F5344CB8AC3E}">
        <p14:creationId xmlns:p14="http://schemas.microsoft.com/office/powerpoint/2010/main" val="2428385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5E09ABE-7788-4BF8-B89A-30F3DFE4A6B9}"/>
              </a:ext>
            </a:extLst>
          </p:cNvPr>
          <p:cNvSpPr>
            <a:spLocks noGrp="1"/>
          </p:cNvSpPr>
          <p:nvPr>
            <p:ph type="title"/>
          </p:nvPr>
        </p:nvSpPr>
        <p:spPr/>
        <p:txBody>
          <a:bodyPr/>
          <a:lstStyle/>
          <a:p>
            <a:r>
              <a:rPr lang="en-US" dirty="0"/>
              <a:t>Baseline in Safran Project</a:t>
            </a:r>
          </a:p>
        </p:txBody>
      </p:sp>
      <p:sp>
        <p:nvSpPr>
          <p:cNvPr id="3" name="Plassholder for innhold 2">
            <a:extLst>
              <a:ext uri="{FF2B5EF4-FFF2-40B4-BE49-F238E27FC236}">
                <a16:creationId xmlns:a16="http://schemas.microsoft.com/office/drawing/2014/main" id="{60364E86-C1BF-4F6E-B3F9-63A240C91B22}"/>
              </a:ext>
            </a:extLst>
          </p:cNvPr>
          <p:cNvSpPr>
            <a:spLocks noGrp="1"/>
          </p:cNvSpPr>
          <p:nvPr>
            <p:ph sz="half" idx="1"/>
          </p:nvPr>
        </p:nvSpPr>
        <p:spPr/>
        <p:txBody>
          <a:bodyPr>
            <a:normAutofit fontScale="77500" lnSpcReduction="20000"/>
          </a:bodyPr>
          <a:lstStyle/>
          <a:p>
            <a:r>
              <a:rPr lang="nb-NO" dirty="0"/>
              <a:t>Set Baseline</a:t>
            </a:r>
          </a:p>
          <a:p>
            <a:pPr lvl="1"/>
            <a:r>
              <a:rPr lang="nb-NO" sz="1500" b="1" dirty="0"/>
              <a:t>Re-</a:t>
            </a:r>
            <a:r>
              <a:rPr lang="nb-NO" sz="1500" b="1" dirty="0" err="1"/>
              <a:t>baselining</a:t>
            </a:r>
            <a:endParaRPr lang="nb-NO" sz="1500" b="1" dirty="0"/>
          </a:p>
          <a:p>
            <a:r>
              <a:rPr lang="nb-NO" dirty="0" err="1"/>
              <a:t>When</a:t>
            </a:r>
            <a:r>
              <a:rPr lang="nb-NO" dirty="0"/>
              <a:t> re-</a:t>
            </a:r>
            <a:r>
              <a:rPr lang="nb-NO" dirty="0" err="1"/>
              <a:t>baselining</a:t>
            </a:r>
            <a:r>
              <a:rPr lang="nb-NO" dirty="0"/>
              <a:t> a </a:t>
            </a:r>
            <a:r>
              <a:rPr lang="nb-NO" dirty="0" err="1"/>
              <a:t>project</a:t>
            </a:r>
            <a:r>
              <a:rPr lang="nb-NO" dirty="0"/>
              <a:t>, </a:t>
            </a:r>
            <a:r>
              <a:rPr lang="nb-NO" dirty="0" err="1"/>
              <a:t>we</a:t>
            </a:r>
            <a:r>
              <a:rPr lang="nb-NO" dirty="0"/>
              <a:t> </a:t>
            </a:r>
            <a:r>
              <a:rPr lang="nb-NO" dirty="0" err="1"/>
              <a:t>use</a:t>
            </a:r>
            <a:r>
              <a:rPr lang="nb-NO" dirty="0"/>
              <a:t> </a:t>
            </a:r>
            <a:r>
              <a:rPr lang="nb-NO" dirty="0" err="1"/>
              <a:t>the</a:t>
            </a:r>
            <a:r>
              <a:rPr lang="nb-NO" dirty="0"/>
              <a:t> same Set Baseline </a:t>
            </a:r>
            <a:r>
              <a:rPr lang="nb-NO" dirty="0" err="1"/>
              <a:t>button</a:t>
            </a:r>
            <a:r>
              <a:rPr lang="nb-NO" dirty="0"/>
              <a:t>, </a:t>
            </a:r>
            <a:r>
              <a:rPr lang="nb-NO" dirty="0" err="1"/>
              <a:t>but</a:t>
            </a:r>
            <a:r>
              <a:rPr lang="nb-NO" dirty="0"/>
              <a:t> </a:t>
            </a:r>
            <a:r>
              <a:rPr lang="nb-NO" dirty="0" err="1"/>
              <a:t>this</a:t>
            </a:r>
            <a:r>
              <a:rPr lang="nb-NO" dirty="0"/>
              <a:t> time </a:t>
            </a:r>
            <a:r>
              <a:rPr lang="nb-NO" dirty="0" err="1"/>
              <a:t>we</a:t>
            </a:r>
            <a:r>
              <a:rPr lang="nb-NO" dirty="0"/>
              <a:t> have a </a:t>
            </a:r>
            <a:r>
              <a:rPr lang="nb-NO" dirty="0" err="1"/>
              <a:t>couple</a:t>
            </a:r>
            <a:r>
              <a:rPr lang="nb-NO" dirty="0"/>
              <a:t> more </a:t>
            </a:r>
            <a:r>
              <a:rPr lang="nb-NO" dirty="0" err="1"/>
              <a:t>options</a:t>
            </a:r>
            <a:r>
              <a:rPr lang="nb-NO" dirty="0"/>
              <a:t>. The </a:t>
            </a:r>
            <a:r>
              <a:rPr lang="nb-NO" dirty="0" err="1"/>
              <a:t>new</a:t>
            </a:r>
            <a:r>
              <a:rPr lang="nb-NO" dirty="0"/>
              <a:t> plan </a:t>
            </a:r>
            <a:r>
              <a:rPr lang="nb-NO" dirty="0" err="1"/>
              <a:t>will</a:t>
            </a:r>
            <a:r>
              <a:rPr lang="nb-NO" dirty="0"/>
              <a:t> not </a:t>
            </a:r>
            <a:r>
              <a:rPr lang="nb-NO" dirty="0" err="1"/>
              <a:t>automatically</a:t>
            </a:r>
            <a:r>
              <a:rPr lang="nb-NO" dirty="0"/>
              <a:t> </a:t>
            </a:r>
            <a:r>
              <a:rPr lang="nb-NO" dirty="0" err="1"/>
              <a:t>recalculate</a:t>
            </a:r>
            <a:r>
              <a:rPr lang="nb-NO" dirty="0"/>
              <a:t> all </a:t>
            </a:r>
            <a:r>
              <a:rPr lang="nb-NO" dirty="0" err="1"/>
              <a:t>values</a:t>
            </a:r>
            <a:r>
              <a:rPr lang="nb-NO" dirty="0"/>
              <a:t> from </a:t>
            </a:r>
            <a:r>
              <a:rPr lang="nb-NO" dirty="0" err="1"/>
              <a:t>the</a:t>
            </a:r>
            <a:r>
              <a:rPr lang="nb-NO" dirty="0"/>
              <a:t> </a:t>
            </a:r>
            <a:r>
              <a:rPr lang="nb-NO" dirty="0" err="1"/>
              <a:t>new</a:t>
            </a:r>
            <a:r>
              <a:rPr lang="nb-NO" dirty="0"/>
              <a:t> baseline.</a:t>
            </a:r>
          </a:p>
          <a:p>
            <a:r>
              <a:rPr lang="nb-NO" dirty="0"/>
              <a:t>A full </a:t>
            </a:r>
            <a:r>
              <a:rPr lang="nb-NO" dirty="0" err="1"/>
              <a:t>calculation</a:t>
            </a:r>
            <a:r>
              <a:rPr lang="nb-NO" dirty="0"/>
              <a:t> </a:t>
            </a:r>
            <a:r>
              <a:rPr lang="nb-NO" dirty="0" err="1"/>
              <a:t>against</a:t>
            </a:r>
            <a:r>
              <a:rPr lang="nb-NO" dirty="0"/>
              <a:t> </a:t>
            </a:r>
            <a:r>
              <a:rPr lang="nb-NO" dirty="0" err="1"/>
              <a:t>the</a:t>
            </a:r>
            <a:r>
              <a:rPr lang="nb-NO" dirty="0"/>
              <a:t> </a:t>
            </a:r>
            <a:r>
              <a:rPr lang="nb-NO" dirty="0" err="1"/>
              <a:t>new</a:t>
            </a:r>
            <a:r>
              <a:rPr lang="nb-NO" dirty="0"/>
              <a:t> baseline </a:t>
            </a:r>
            <a:r>
              <a:rPr lang="nb-NO" dirty="0" err="1"/>
              <a:t>takes</a:t>
            </a:r>
            <a:r>
              <a:rPr lang="nb-NO" dirty="0"/>
              <a:t> </a:t>
            </a:r>
            <a:r>
              <a:rPr lang="nb-NO" dirty="0" err="1"/>
              <a:t>place</a:t>
            </a:r>
            <a:r>
              <a:rPr lang="nb-NO" dirty="0"/>
              <a:t> at </a:t>
            </a:r>
            <a:r>
              <a:rPr lang="nb-NO" dirty="0" err="1"/>
              <a:t>the</a:t>
            </a:r>
            <a:r>
              <a:rPr lang="nb-NO" dirty="0"/>
              <a:t> </a:t>
            </a:r>
            <a:r>
              <a:rPr lang="nb-NO" dirty="0" err="1"/>
              <a:t>next</a:t>
            </a:r>
            <a:r>
              <a:rPr lang="nb-NO" dirty="0"/>
              <a:t> </a:t>
            </a:r>
            <a:r>
              <a:rPr lang="nb-NO" dirty="0" err="1"/>
              <a:t>cutoff</a:t>
            </a:r>
            <a:r>
              <a:rPr lang="nb-NO" dirty="0"/>
              <a:t>. So </a:t>
            </a:r>
            <a:r>
              <a:rPr lang="nb-NO" dirty="0" err="1"/>
              <a:t>if</a:t>
            </a:r>
            <a:r>
              <a:rPr lang="nb-NO" dirty="0"/>
              <a:t> </a:t>
            </a:r>
            <a:r>
              <a:rPr lang="nb-NO" dirty="0" err="1"/>
              <a:t>new</a:t>
            </a:r>
            <a:r>
              <a:rPr lang="nb-NO" dirty="0"/>
              <a:t> </a:t>
            </a:r>
            <a:r>
              <a:rPr lang="nb-NO" dirty="0" err="1"/>
              <a:t>values</a:t>
            </a:r>
            <a:r>
              <a:rPr lang="nb-NO" dirty="0"/>
              <a:t> for </a:t>
            </a:r>
            <a:r>
              <a:rPr lang="nb-NO" dirty="0" err="1"/>
              <a:t>this</a:t>
            </a:r>
            <a:r>
              <a:rPr lang="nb-NO" dirty="0"/>
              <a:t> baselines </a:t>
            </a:r>
            <a:r>
              <a:rPr lang="nb-NO" dirty="0" err="1"/>
              <a:t>are</a:t>
            </a:r>
            <a:r>
              <a:rPr lang="nb-NO" dirty="0"/>
              <a:t> </a:t>
            </a:r>
            <a:r>
              <a:rPr lang="nb-NO" dirty="0" err="1"/>
              <a:t>required</a:t>
            </a:r>
            <a:r>
              <a:rPr lang="nb-NO" dirty="0"/>
              <a:t> </a:t>
            </a:r>
            <a:r>
              <a:rPr lang="nb-NO" dirty="0" err="1"/>
              <a:t>already</a:t>
            </a:r>
            <a:r>
              <a:rPr lang="nb-NO" dirty="0"/>
              <a:t> </a:t>
            </a:r>
            <a:r>
              <a:rPr lang="nb-NO" dirty="0" err="1"/>
              <a:t>now</a:t>
            </a:r>
            <a:r>
              <a:rPr lang="nb-NO" dirty="0"/>
              <a:t>, </a:t>
            </a:r>
            <a:r>
              <a:rPr lang="nb-NO" dirty="0" err="1"/>
              <a:t>this</a:t>
            </a:r>
            <a:r>
              <a:rPr lang="nb-NO" dirty="0"/>
              <a:t> </a:t>
            </a:r>
            <a:r>
              <a:rPr lang="nb-NO" dirty="0" err="1"/>
              <a:t>can</a:t>
            </a:r>
            <a:r>
              <a:rPr lang="nb-NO" dirty="0"/>
              <a:t> be </a:t>
            </a:r>
            <a:r>
              <a:rPr lang="nb-NO" dirty="0" err="1"/>
              <a:t>obtained</a:t>
            </a:r>
            <a:r>
              <a:rPr lang="nb-NO" dirty="0"/>
              <a:t> by </a:t>
            </a:r>
            <a:r>
              <a:rPr lang="nb-NO" dirty="0" err="1"/>
              <a:t>using</a:t>
            </a:r>
            <a:r>
              <a:rPr lang="nb-NO" dirty="0"/>
              <a:t> </a:t>
            </a:r>
            <a:r>
              <a:rPr lang="nb-NO" dirty="0" err="1"/>
              <a:t>these</a:t>
            </a:r>
            <a:r>
              <a:rPr lang="nb-NO" dirty="0"/>
              <a:t> </a:t>
            </a:r>
            <a:r>
              <a:rPr lang="nb-NO" dirty="0" err="1"/>
              <a:t>optional</a:t>
            </a:r>
            <a:r>
              <a:rPr lang="nb-NO" dirty="0"/>
              <a:t> </a:t>
            </a:r>
            <a:r>
              <a:rPr lang="nb-NO" dirty="0" err="1"/>
              <a:t>check</a:t>
            </a:r>
            <a:r>
              <a:rPr lang="nb-NO" dirty="0"/>
              <a:t> </a:t>
            </a:r>
            <a:r>
              <a:rPr lang="nb-NO" dirty="0" err="1"/>
              <a:t>boxes</a:t>
            </a:r>
            <a:r>
              <a:rPr lang="nb-NO" dirty="0"/>
              <a:t> </a:t>
            </a:r>
            <a:r>
              <a:rPr lang="nb-NO" dirty="0" err="1"/>
              <a:t>you</a:t>
            </a:r>
            <a:r>
              <a:rPr lang="nb-NO" dirty="0"/>
              <a:t> </a:t>
            </a:r>
            <a:r>
              <a:rPr lang="nb-NO" dirty="0" err="1"/>
              <a:t>see</a:t>
            </a:r>
            <a:r>
              <a:rPr lang="nb-NO" dirty="0"/>
              <a:t> </a:t>
            </a:r>
            <a:r>
              <a:rPr lang="nb-NO" dirty="0" err="1"/>
              <a:t>here</a:t>
            </a:r>
            <a:r>
              <a:rPr lang="nb-NO" dirty="0"/>
              <a:t>:</a:t>
            </a:r>
          </a:p>
          <a:p>
            <a:pPr lvl="1"/>
            <a:r>
              <a:rPr lang="nb-NO" sz="1500" dirty="0" err="1"/>
              <a:t>Overwrite</a:t>
            </a:r>
            <a:r>
              <a:rPr lang="nb-NO" sz="1500" dirty="0"/>
              <a:t> </a:t>
            </a:r>
            <a:r>
              <a:rPr lang="nb-NO" sz="1500" dirty="0" err="1"/>
              <a:t>historic</a:t>
            </a:r>
            <a:r>
              <a:rPr lang="nb-NO" sz="1500" dirty="0"/>
              <a:t> </a:t>
            </a:r>
            <a:r>
              <a:rPr lang="nb-NO" sz="1500" dirty="0" err="1"/>
              <a:t>frontline</a:t>
            </a:r>
            <a:r>
              <a:rPr lang="nb-NO" sz="1500" dirty="0"/>
              <a:t>/</a:t>
            </a:r>
            <a:r>
              <a:rPr lang="nb-NO" sz="1500" dirty="0" err="1"/>
              <a:t>planned</a:t>
            </a:r>
            <a:r>
              <a:rPr lang="nb-NO" sz="1500" dirty="0"/>
              <a:t> %</a:t>
            </a:r>
          </a:p>
          <a:p>
            <a:pPr marL="457200" lvl="1" indent="0">
              <a:buNone/>
            </a:pPr>
            <a:r>
              <a:rPr lang="nb-NO" sz="1500" dirty="0"/>
              <a:t>Sets </a:t>
            </a:r>
            <a:r>
              <a:rPr lang="nb-NO" sz="1500" dirty="0" err="1"/>
              <a:t>frontline</a:t>
            </a:r>
            <a:r>
              <a:rPr lang="nb-NO" sz="1500" dirty="0"/>
              <a:t> and </a:t>
            </a:r>
            <a:r>
              <a:rPr lang="nb-NO" sz="1500" dirty="0" err="1"/>
              <a:t>planned</a:t>
            </a:r>
            <a:r>
              <a:rPr lang="nb-NO" sz="1500" dirty="0"/>
              <a:t> % for </a:t>
            </a:r>
            <a:r>
              <a:rPr lang="nb-NO" sz="1500" dirty="0" err="1"/>
              <a:t>Barchart</a:t>
            </a:r>
            <a:r>
              <a:rPr lang="nb-NO" sz="1500" dirty="0"/>
              <a:t> Editor reports</a:t>
            </a:r>
          </a:p>
          <a:p>
            <a:pPr lvl="1"/>
            <a:r>
              <a:rPr lang="nb-NO" sz="1500" dirty="0"/>
              <a:t>Update last status </a:t>
            </a:r>
            <a:r>
              <a:rPr lang="nb-NO" sz="1500" dirty="0" err="1"/>
              <a:t>update</a:t>
            </a:r>
            <a:r>
              <a:rPr lang="nb-NO" sz="1500" dirty="0"/>
              <a:t> </a:t>
            </a:r>
            <a:r>
              <a:rPr lang="nb-NO" sz="1500" dirty="0" err="1"/>
              <a:t>with</a:t>
            </a:r>
            <a:r>
              <a:rPr lang="nb-NO" sz="1500" dirty="0"/>
              <a:t> </a:t>
            </a:r>
            <a:r>
              <a:rPr lang="nb-NO" sz="1500" dirty="0" err="1"/>
              <a:t>new</a:t>
            </a:r>
            <a:r>
              <a:rPr lang="nb-NO" sz="1500" dirty="0"/>
              <a:t> baseline </a:t>
            </a:r>
            <a:r>
              <a:rPr lang="nb-NO" sz="1500" dirty="0" err="1"/>
              <a:t>scope</a:t>
            </a:r>
            <a:endParaRPr lang="nb-NO" sz="1500" dirty="0"/>
          </a:p>
          <a:p>
            <a:pPr marL="457200" lvl="1" indent="0">
              <a:buNone/>
            </a:pPr>
            <a:r>
              <a:rPr lang="nb-NO" sz="1500" dirty="0"/>
              <a:t>Sets </a:t>
            </a:r>
            <a:r>
              <a:rPr lang="nb-NO" sz="1500" dirty="0" err="1"/>
              <a:t>history</a:t>
            </a:r>
            <a:r>
              <a:rPr lang="nb-NO" sz="1500" dirty="0"/>
              <a:t> </a:t>
            </a:r>
            <a:r>
              <a:rPr lang="nb-NO" sz="1500" dirty="0" err="1"/>
              <a:t>values</a:t>
            </a:r>
            <a:r>
              <a:rPr lang="nb-NO" sz="1500" dirty="0"/>
              <a:t> for Histogram/S-</a:t>
            </a:r>
            <a:r>
              <a:rPr lang="nb-NO" sz="1500" dirty="0" err="1"/>
              <a:t>curves</a:t>
            </a:r>
            <a:r>
              <a:rPr lang="nb-NO" sz="1500" dirty="0"/>
              <a:t> and PSR</a:t>
            </a:r>
          </a:p>
          <a:p>
            <a:pPr lvl="1"/>
            <a:r>
              <a:rPr lang="nb-NO" sz="1500" dirty="0"/>
              <a:t>Note: </a:t>
            </a:r>
            <a:r>
              <a:rPr lang="nb-NO" sz="1500" dirty="0" err="1"/>
              <a:t>Increases</a:t>
            </a:r>
            <a:r>
              <a:rPr lang="nb-NO" sz="1500" dirty="0"/>
              <a:t> in </a:t>
            </a:r>
            <a:r>
              <a:rPr lang="nb-NO" sz="1500" dirty="0" err="1"/>
              <a:t>the</a:t>
            </a:r>
            <a:r>
              <a:rPr lang="nb-NO" sz="1500" dirty="0"/>
              <a:t> baseline </a:t>
            </a:r>
            <a:r>
              <a:rPr lang="nb-NO" sz="1500" dirty="0" err="1"/>
              <a:t>earned</a:t>
            </a:r>
            <a:r>
              <a:rPr lang="nb-NO" sz="1500" dirty="0"/>
              <a:t> </a:t>
            </a:r>
            <a:r>
              <a:rPr lang="nb-NO" sz="1500" dirty="0" err="1"/>
              <a:t>values</a:t>
            </a:r>
            <a:r>
              <a:rPr lang="nb-NO" sz="1500" dirty="0"/>
              <a:t> </a:t>
            </a:r>
            <a:r>
              <a:rPr lang="nb-NO" sz="1500" dirty="0" err="1"/>
              <a:t>will</a:t>
            </a:r>
            <a:r>
              <a:rPr lang="nb-NO" sz="1500" dirty="0"/>
              <a:t> </a:t>
            </a:r>
            <a:r>
              <a:rPr lang="nb-NO" sz="1500" dirty="0" err="1"/>
              <a:t>now</a:t>
            </a:r>
            <a:r>
              <a:rPr lang="nb-NO" sz="1500" dirty="0"/>
              <a:t> </a:t>
            </a:r>
            <a:r>
              <a:rPr lang="nb-NO" sz="1500" dirty="0" err="1"/>
              <a:t>occur</a:t>
            </a:r>
            <a:r>
              <a:rPr lang="nb-NO" sz="1500" dirty="0"/>
              <a:t> </a:t>
            </a:r>
            <a:r>
              <a:rPr lang="nb-NO" sz="1500" dirty="0" err="1"/>
              <a:t>immediately</a:t>
            </a:r>
            <a:r>
              <a:rPr lang="nb-NO" sz="1500" dirty="0"/>
              <a:t> in </a:t>
            </a:r>
            <a:r>
              <a:rPr lang="nb-NO" sz="1500" dirty="0" err="1"/>
              <a:t>the</a:t>
            </a:r>
            <a:r>
              <a:rPr lang="nb-NO" sz="1500" dirty="0"/>
              <a:t> baseline </a:t>
            </a:r>
            <a:r>
              <a:rPr lang="nb-NO" sz="1500" dirty="0" err="1"/>
              <a:t>period</a:t>
            </a:r>
            <a:endParaRPr lang="nb-NO" sz="1500" dirty="0"/>
          </a:p>
          <a:p>
            <a:r>
              <a:rPr lang="nb-NO" dirty="0" err="1"/>
              <a:t>There</a:t>
            </a:r>
            <a:r>
              <a:rPr lang="nb-NO" dirty="0"/>
              <a:t> </a:t>
            </a:r>
            <a:r>
              <a:rPr lang="nb-NO" dirty="0" err="1"/>
              <a:t>are</a:t>
            </a:r>
            <a:r>
              <a:rPr lang="nb-NO" dirty="0"/>
              <a:t> a lot more </a:t>
            </a:r>
            <a:r>
              <a:rPr lang="nb-NO" dirty="0" err="1"/>
              <a:t>preparations</a:t>
            </a:r>
            <a:r>
              <a:rPr lang="nb-NO" dirty="0"/>
              <a:t> to </a:t>
            </a:r>
            <a:r>
              <a:rPr lang="nb-NO" dirty="0" err="1"/>
              <a:t>keep</a:t>
            </a:r>
            <a:r>
              <a:rPr lang="nb-NO" dirty="0"/>
              <a:t> in </a:t>
            </a:r>
            <a:r>
              <a:rPr lang="nb-NO" dirty="0" err="1"/>
              <a:t>mind</a:t>
            </a:r>
            <a:r>
              <a:rPr lang="nb-NO" dirty="0"/>
              <a:t>. </a:t>
            </a:r>
            <a:r>
              <a:rPr lang="nb-NO" dirty="0" err="1"/>
              <a:t>You</a:t>
            </a:r>
            <a:r>
              <a:rPr lang="nb-NO" dirty="0"/>
              <a:t> </a:t>
            </a:r>
            <a:r>
              <a:rPr lang="nb-NO" dirty="0" err="1"/>
              <a:t>can</a:t>
            </a:r>
            <a:r>
              <a:rPr lang="nb-NO" dirty="0"/>
              <a:t> </a:t>
            </a:r>
            <a:r>
              <a:rPr lang="nb-NO" dirty="0" err="1"/>
              <a:t>review</a:t>
            </a:r>
            <a:r>
              <a:rPr lang="nb-NO" dirty="0"/>
              <a:t> </a:t>
            </a:r>
            <a:r>
              <a:rPr lang="nb-NO" dirty="0" err="1"/>
              <a:t>these</a:t>
            </a:r>
            <a:r>
              <a:rPr lang="nb-NO" dirty="0"/>
              <a:t> in </a:t>
            </a:r>
            <a:r>
              <a:rPr lang="nb-NO" dirty="0" err="1"/>
              <a:t>the</a:t>
            </a:r>
            <a:r>
              <a:rPr lang="nb-NO" dirty="0"/>
              <a:t> baseline </a:t>
            </a:r>
            <a:r>
              <a:rPr lang="nb-NO" dirty="0" err="1"/>
              <a:t>checklist</a:t>
            </a:r>
            <a:r>
              <a:rPr lang="nb-NO" dirty="0"/>
              <a:t> </a:t>
            </a:r>
            <a:r>
              <a:rPr lang="nb-NO" dirty="0" err="1"/>
              <a:t>document</a:t>
            </a:r>
            <a:r>
              <a:rPr lang="nb-NO" dirty="0"/>
              <a:t>.</a:t>
            </a:r>
          </a:p>
        </p:txBody>
      </p:sp>
      <p:pic>
        <p:nvPicPr>
          <p:cNvPr id="10" name="Bilde 9">
            <a:extLst>
              <a:ext uri="{FF2B5EF4-FFF2-40B4-BE49-F238E27FC236}">
                <a16:creationId xmlns:a16="http://schemas.microsoft.com/office/drawing/2014/main" id="{B9C7D393-9D6D-41DD-8338-284DED035465}"/>
              </a:ext>
            </a:extLst>
          </p:cNvPr>
          <p:cNvPicPr>
            <a:picLocks noChangeAspect="1"/>
          </p:cNvPicPr>
          <p:nvPr/>
        </p:nvPicPr>
        <p:blipFill>
          <a:blip r:embed="rId3"/>
          <a:stretch>
            <a:fillRect/>
          </a:stretch>
        </p:blipFill>
        <p:spPr>
          <a:xfrm>
            <a:off x="5988705" y="608858"/>
            <a:ext cx="2095238" cy="838095"/>
          </a:xfrm>
          <a:prstGeom prst="rect">
            <a:avLst/>
          </a:prstGeom>
        </p:spPr>
      </p:pic>
      <p:pic>
        <p:nvPicPr>
          <p:cNvPr id="6" name="Plassholder for innhold 5">
            <a:extLst>
              <a:ext uri="{FF2B5EF4-FFF2-40B4-BE49-F238E27FC236}">
                <a16:creationId xmlns:a16="http://schemas.microsoft.com/office/drawing/2014/main" id="{FE5288D0-5D90-440A-BF5D-9ECE60B5717F}"/>
              </a:ext>
            </a:extLst>
          </p:cNvPr>
          <p:cNvPicPr>
            <a:picLocks noGrp="1" noChangeAspect="1"/>
          </p:cNvPicPr>
          <p:nvPr>
            <p:ph sz="half" idx="2"/>
          </p:nvPr>
        </p:nvPicPr>
        <p:blipFill>
          <a:blip r:embed="rId4"/>
          <a:stretch>
            <a:fillRect/>
          </a:stretch>
        </p:blipFill>
        <p:spPr>
          <a:xfrm>
            <a:off x="6172200" y="2220906"/>
            <a:ext cx="5181600" cy="3560775"/>
          </a:xfrm>
          <a:prstGeom prst="rect">
            <a:avLst/>
          </a:prstGeom>
        </p:spPr>
      </p:pic>
    </p:spTree>
    <p:extLst>
      <p:ext uri="{BB962C8B-B14F-4D97-AF65-F5344CB8AC3E}">
        <p14:creationId xmlns:p14="http://schemas.microsoft.com/office/powerpoint/2010/main" val="2150305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5E09ABE-7788-4BF8-B89A-30F3DFE4A6B9}"/>
              </a:ext>
            </a:extLst>
          </p:cNvPr>
          <p:cNvSpPr>
            <a:spLocks noGrp="1"/>
          </p:cNvSpPr>
          <p:nvPr>
            <p:ph type="title"/>
          </p:nvPr>
        </p:nvSpPr>
        <p:spPr/>
        <p:txBody>
          <a:bodyPr/>
          <a:lstStyle/>
          <a:p>
            <a:r>
              <a:rPr lang="en-US" dirty="0"/>
              <a:t>Baseline in Safran Project</a:t>
            </a:r>
          </a:p>
        </p:txBody>
      </p:sp>
      <p:sp>
        <p:nvSpPr>
          <p:cNvPr id="3" name="Plassholder for innhold 2">
            <a:extLst>
              <a:ext uri="{FF2B5EF4-FFF2-40B4-BE49-F238E27FC236}">
                <a16:creationId xmlns:a16="http://schemas.microsoft.com/office/drawing/2014/main" id="{60364E86-C1BF-4F6E-B3F9-63A240C91B22}"/>
              </a:ext>
            </a:extLst>
          </p:cNvPr>
          <p:cNvSpPr>
            <a:spLocks noGrp="1"/>
          </p:cNvSpPr>
          <p:nvPr>
            <p:ph sz="half" idx="1"/>
          </p:nvPr>
        </p:nvSpPr>
        <p:spPr/>
        <p:txBody>
          <a:bodyPr/>
          <a:lstStyle/>
          <a:p>
            <a:r>
              <a:rPr lang="nb-NO" b="1" dirty="0" err="1"/>
              <a:t>Partial</a:t>
            </a:r>
            <a:r>
              <a:rPr lang="nb-NO" b="1" dirty="0"/>
              <a:t> Baseline</a:t>
            </a:r>
          </a:p>
          <a:p>
            <a:r>
              <a:rPr lang="en-US" dirty="0"/>
              <a:t>If you have a large increase in scope, you can add that scope to your current baseline using the Partial Baseline function. It could be that a whole new sub-project was added to your project, or unexpected obstacles were discovered in the early project phases that need to be added to your scope.</a:t>
            </a:r>
          </a:p>
          <a:p>
            <a:r>
              <a:rPr lang="en-US" dirty="0"/>
              <a:t>When you run a partial baseline you have the option of adding new activities and scope, or update scope or dates on existing activities.</a:t>
            </a:r>
          </a:p>
          <a:p>
            <a:r>
              <a:rPr lang="en-US" dirty="0"/>
              <a:t>The Baseline Resource Profiles checkbox allows you to update resource profiles on your baseline activities.</a:t>
            </a:r>
          </a:p>
          <a:p>
            <a:endParaRPr lang="en-US" dirty="0"/>
          </a:p>
        </p:txBody>
      </p:sp>
      <p:pic>
        <p:nvPicPr>
          <p:cNvPr id="8" name="Bilde 7">
            <a:extLst>
              <a:ext uri="{FF2B5EF4-FFF2-40B4-BE49-F238E27FC236}">
                <a16:creationId xmlns:a16="http://schemas.microsoft.com/office/drawing/2014/main" id="{6262A08B-FB48-468D-BDFC-387114464758}"/>
              </a:ext>
            </a:extLst>
          </p:cNvPr>
          <p:cNvPicPr>
            <a:picLocks noChangeAspect="1"/>
          </p:cNvPicPr>
          <p:nvPr/>
        </p:nvPicPr>
        <p:blipFill>
          <a:blip r:embed="rId3"/>
          <a:stretch>
            <a:fillRect/>
          </a:stretch>
        </p:blipFill>
        <p:spPr>
          <a:xfrm>
            <a:off x="5988705" y="608858"/>
            <a:ext cx="2095238" cy="838095"/>
          </a:xfrm>
          <a:prstGeom prst="rect">
            <a:avLst/>
          </a:prstGeom>
        </p:spPr>
      </p:pic>
      <p:pic>
        <p:nvPicPr>
          <p:cNvPr id="6" name="Plassholder for innhold 5">
            <a:extLst>
              <a:ext uri="{FF2B5EF4-FFF2-40B4-BE49-F238E27FC236}">
                <a16:creationId xmlns:a16="http://schemas.microsoft.com/office/drawing/2014/main" id="{B2501525-3729-4369-A004-E32E8AB35D9F}"/>
              </a:ext>
            </a:extLst>
          </p:cNvPr>
          <p:cNvPicPr>
            <a:picLocks noGrp="1" noChangeAspect="1"/>
          </p:cNvPicPr>
          <p:nvPr>
            <p:ph sz="half" idx="2"/>
          </p:nvPr>
        </p:nvPicPr>
        <p:blipFill>
          <a:blip r:embed="rId4"/>
          <a:stretch>
            <a:fillRect/>
          </a:stretch>
        </p:blipFill>
        <p:spPr>
          <a:xfrm>
            <a:off x="6539190" y="2648913"/>
            <a:ext cx="4447619" cy="2704762"/>
          </a:xfrm>
          <a:prstGeom prst="rect">
            <a:avLst/>
          </a:prstGeom>
        </p:spPr>
      </p:pic>
    </p:spTree>
    <p:extLst>
      <p:ext uri="{BB962C8B-B14F-4D97-AF65-F5344CB8AC3E}">
        <p14:creationId xmlns:p14="http://schemas.microsoft.com/office/powerpoint/2010/main" val="3642084052"/>
      </p:ext>
    </p:extLst>
  </p:cSld>
  <p:clrMapOvr>
    <a:masterClrMapping/>
  </p:clrMapOvr>
</p:sld>
</file>

<file path=ppt/theme/theme1.xml><?xml version="1.0" encoding="utf-8"?>
<a:theme xmlns:a="http://schemas.openxmlformats.org/drawingml/2006/main" name="1_Office-tema">
  <a:themeElements>
    <a:clrScheme name="SFR colours">
      <a:dk1>
        <a:srgbClr val="252625"/>
      </a:dk1>
      <a:lt1>
        <a:srgbClr val="FFFFFF"/>
      </a:lt1>
      <a:dk2>
        <a:srgbClr val="797979"/>
      </a:dk2>
      <a:lt2>
        <a:srgbClr val="D5D5D5"/>
      </a:lt2>
      <a:accent1>
        <a:srgbClr val="E0362B"/>
      </a:accent1>
      <a:accent2>
        <a:srgbClr val="4AC7A7"/>
      </a:accent2>
      <a:accent3>
        <a:srgbClr val="FEC001"/>
      </a:accent3>
      <a:accent4>
        <a:srgbClr val="286EDE"/>
      </a:accent4>
      <a:accent5>
        <a:srgbClr val="353651"/>
      </a:accent5>
      <a:accent6>
        <a:srgbClr val="A0ADD9"/>
      </a:accent6>
      <a:hlink>
        <a:srgbClr val="E0362B"/>
      </a:hlink>
      <a:folHlink>
        <a:srgbClr val="92362B"/>
      </a:folHlink>
    </a:clrScheme>
    <a:fontScheme name="Roboto">
      <a:majorFont>
        <a:latin typeface="Roboto Light"/>
        <a:ea typeface=""/>
        <a:cs typeface=""/>
      </a:majorFont>
      <a:minorFont>
        <a:latin typeface="Roboto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template  -  Skrivebeskyttet" id="{E18818CC-0857-4F79-BC1E-20F3F50B9232}" vid="{B1D6CDBD-73F9-40D0-B035-2BD85FBE46A7}"/>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7612868330E9408FD359D16BCE35E0" ma:contentTypeVersion="10" ma:contentTypeDescription="Create a new document." ma:contentTypeScope="" ma:versionID="a337809c5327d15c85af9da63d534030">
  <xsd:schema xmlns:xsd="http://www.w3.org/2001/XMLSchema" xmlns:xs="http://www.w3.org/2001/XMLSchema" xmlns:p="http://schemas.microsoft.com/office/2006/metadata/properties" xmlns:ns3="16a2cfe4-db8d-4fed-99e5-b10e6bedb3c2" xmlns:ns4="fb83b9ad-e88a-44c0-868b-401a84f29ef7" targetNamespace="http://schemas.microsoft.com/office/2006/metadata/properties" ma:root="true" ma:fieldsID="19c6d8c7eb11a04390e8f20c2ca58012" ns3:_="" ns4:_="">
    <xsd:import namespace="16a2cfe4-db8d-4fed-99e5-b10e6bedb3c2"/>
    <xsd:import namespace="fb83b9ad-e88a-44c0-868b-401a84f29ef7"/>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a2cfe4-db8d-4fed-99e5-b10e6bedb3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83b9ad-e88a-44c0-868b-401a84f29ef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6BE3948-2B88-41B6-A508-742C20A364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6a2cfe4-db8d-4fed-99e5-b10e6bedb3c2"/>
    <ds:schemaRef ds:uri="fb83b9ad-e88a-44c0-868b-401a84f29e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46448B8-CE49-45B5-8CCC-A3752320F4C0}">
  <ds:schemaRefs>
    <ds:schemaRef ds:uri="http://schemas.microsoft.com/sharepoint/v3/contenttype/forms"/>
  </ds:schemaRefs>
</ds:datastoreItem>
</file>

<file path=customXml/itemProps3.xml><?xml version="1.0" encoding="utf-8"?>
<ds:datastoreItem xmlns:ds="http://schemas.openxmlformats.org/officeDocument/2006/customXml" ds:itemID="{08523F47-6F94-4C91-B1FA-A6542062F1E4}">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110</TotalTime>
  <Words>1580</Words>
  <Application>Microsoft Office PowerPoint</Application>
  <PresentationFormat>Widescreen</PresentationFormat>
  <Paragraphs>121</Paragraphs>
  <Slides>15</Slides>
  <Notes>13</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15</vt:i4>
      </vt:variant>
    </vt:vector>
  </HeadingPairs>
  <TitlesOfParts>
    <vt:vector size="20" baseType="lpstr">
      <vt:lpstr>Arial</vt:lpstr>
      <vt:lpstr>Calibri</vt:lpstr>
      <vt:lpstr>Roboto Light</vt:lpstr>
      <vt:lpstr>Wingdings</vt:lpstr>
      <vt:lpstr>1_Office-tema</vt:lpstr>
      <vt:lpstr>Baseline in Safran Project</vt:lpstr>
      <vt:lpstr>Baseline in Safran Project</vt:lpstr>
      <vt:lpstr>Baseline in Safran Project - Project properties </vt:lpstr>
      <vt:lpstr>Baseline in Safran Project - Project properties </vt:lpstr>
      <vt:lpstr>The Baseline Process – Change Register</vt:lpstr>
      <vt:lpstr>Baseline in Safran Project</vt:lpstr>
      <vt:lpstr>Baseline in Safran Project</vt:lpstr>
      <vt:lpstr>Baseline in Safran Project</vt:lpstr>
      <vt:lpstr>Baseline in Safran Project</vt:lpstr>
      <vt:lpstr>Baseline in Safran Project</vt:lpstr>
      <vt:lpstr>Baseline in Safran Project</vt:lpstr>
      <vt:lpstr>Baseline in Safran Project</vt:lpstr>
      <vt:lpstr>Baseline in Safran Project</vt:lpstr>
      <vt:lpstr>Errors and problems</vt:lpstr>
      <vt:lpstr>Errors and problems -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Baseline in Safran Project</dc:title>
  <dc:creator>Aasland, Jørgen</dc:creator>
  <cp:lastModifiedBy>Aasland, Jørgen</cp:lastModifiedBy>
  <cp:revision>11</cp:revision>
  <dcterms:created xsi:type="dcterms:W3CDTF">2019-11-18T10:34:12Z</dcterms:created>
  <dcterms:modified xsi:type="dcterms:W3CDTF">2019-11-18T12:24:29Z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0x010100F47612868330E9408FD359D16BCE35E0</vt:lpwstr>
  </property>
</Properties>
</file>