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6" r:id="rId4"/>
  </p:sldMasterIdLst>
  <p:notesMasterIdLst>
    <p:notesMasterId r:id="rId18"/>
  </p:notesMasterIdLst>
  <p:handoutMasterIdLst>
    <p:handoutMasterId r:id="rId19"/>
  </p:handoutMasterIdLst>
  <p:sldIdLst>
    <p:sldId id="294" r:id="rId5"/>
    <p:sldId id="295" r:id="rId6"/>
    <p:sldId id="323" r:id="rId7"/>
    <p:sldId id="324" r:id="rId8"/>
    <p:sldId id="322" r:id="rId9"/>
    <p:sldId id="332" r:id="rId10"/>
    <p:sldId id="329" r:id="rId11"/>
    <p:sldId id="325" r:id="rId12"/>
    <p:sldId id="326" r:id="rId13"/>
    <p:sldId id="328" r:id="rId14"/>
    <p:sldId id="327" r:id="rId15"/>
    <p:sldId id="330" r:id="rId16"/>
    <p:sldId id="331" r:id="rId17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Roboto Light" panose="02000000000000000000" pitchFamily="2" charset="0"/>
      <p:regular r:id="rId24"/>
      <p: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D7"/>
    <a:srgbClr val="E0362C"/>
    <a:srgbClr val="35B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523F0B-FACD-44B4-B7D9-7E3FDAA0C8B8}" v="260" dt="2019-11-18T13:26:00.4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42945" autoAdjust="0"/>
  </p:normalViewPr>
  <p:slideViewPr>
    <p:cSldViewPr snapToGrid="0" snapToObjects="1">
      <p:cViewPr varScale="1">
        <p:scale>
          <a:sx n="123" d="100"/>
          <a:sy n="123" d="100"/>
        </p:scale>
        <p:origin x="114" y="258"/>
      </p:cViewPr>
      <p:guideLst/>
    </p:cSldViewPr>
  </p:slideViewPr>
  <p:outlineViewPr>
    <p:cViewPr>
      <p:scale>
        <a:sx n="33" d="100"/>
        <a:sy n="33" d="100"/>
      </p:scale>
      <p:origin x="0" y="-154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80"/>
    </p:cViewPr>
  </p:sorterViewPr>
  <p:notesViewPr>
    <p:cSldViewPr snapToGrid="0" snapToObjects="1">
      <p:cViewPr varScale="1">
        <p:scale>
          <a:sx n="151" d="100"/>
          <a:sy n="151" d="100"/>
        </p:scale>
        <p:origin x="526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AE28BF7-6344-AE40-8C1B-D44E8E8B35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2AF35-E252-8949-A064-7046BDB8A3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67A8A-5366-524C-8382-5B7EC57CB0B6}" type="datetimeFigureOut">
              <a:rPr lang="en-US" smtClean="0"/>
              <a:t>18.11.19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F59D6-84DE-C642-8943-714A602EB1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837FC-5FDF-8644-BA79-23DB2ADC19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E4E28-A0B4-E049-A4DE-4F85656C8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26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A55C-B30E-1C49-AA55-058E6C39FDAD}" type="datetimeFigureOut">
              <a:rPr lang="en-US" smtClean="0"/>
              <a:t>18.11.19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4E344-1467-A241-9DA4-87748D21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64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40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3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67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81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16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64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04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45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98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20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E4E344-1467-A241-9DA4-87748D21EF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18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5934EA0-CD7B-6D4C-91E9-29B0B2537528}"/>
              </a:ext>
            </a:extLst>
          </p:cNvPr>
          <p:cNvSpPr/>
          <p:nvPr userDrawn="1"/>
        </p:nvSpPr>
        <p:spPr>
          <a:xfrm>
            <a:off x="838200" y="1532466"/>
            <a:ext cx="7810500" cy="3335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8664" y="1990164"/>
            <a:ext cx="7039536" cy="1919144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8664" y="4012141"/>
            <a:ext cx="7039536" cy="42439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F46730-077A-F841-BD97-D56EBB2CD3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5528" y="661478"/>
            <a:ext cx="2088272" cy="61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4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73633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B1895-11A7-4590-B549-3D2994744C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6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g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0F2B1-846E-2C40-AD5F-475753E8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799"/>
            <a:ext cx="4622800" cy="39671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861E00-50ED-2A47-8323-9D1FFB9453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7D984C-C9B5-3946-A65C-0936460945D0}"/>
              </a:ext>
            </a:extLst>
          </p:cNvPr>
          <p:cNvSpPr/>
          <p:nvPr userDrawn="1"/>
        </p:nvSpPr>
        <p:spPr>
          <a:xfrm>
            <a:off x="6095999" y="-1"/>
            <a:ext cx="6096001" cy="68580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5B20017-9F11-194F-A143-49D5F0AFCD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462042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Topics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ABB925-A5C2-447C-B046-495BDCB9C0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4466" y="4691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7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2736DD3-BF89-944C-B2D5-BE410E5DBA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AAEFFA-967B-D145-9916-90FA43A7D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799"/>
            <a:ext cx="4622800" cy="39671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E3074A-77DF-B947-815D-233FFCFBB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462042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C76B77-2C90-48C8-A37D-99D1FC7390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0" y="38100"/>
            <a:ext cx="610920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90F6F6-8116-4C67-82A5-61CFF40B7D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4466" y="4691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8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bg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0F2B1-846E-2C40-AD5F-475753E8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799"/>
            <a:ext cx="4622800" cy="39671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861E00-50ED-2A47-8323-9D1FFB9453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5B20017-9F11-194F-A143-49D5F0AFC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462042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2E0C55-E9A2-4323-B2BB-E18B854EEC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1632" y="11875"/>
            <a:ext cx="601703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2FB381-8750-4307-A391-11A24F8799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4466" y="4691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3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4574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55D0C6-2AEE-184D-874C-F32BC8D54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2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635985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rgbClr val="E036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E036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99D8422-7B69-C447-9660-29C97B62CD2A}"/>
              </a:ext>
            </a:extLst>
          </p:cNvPr>
          <p:cNvSpPr txBox="1">
            <a:spLocks/>
          </p:cNvSpPr>
          <p:nvPr userDrawn="1"/>
        </p:nvSpPr>
        <p:spPr>
          <a:xfrm>
            <a:off x="10879134" y="6356350"/>
            <a:ext cx="533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602913-ED42-2C46-831E-8BC8580077D4}" type="slidenum">
              <a:rPr lang="en-US" smtClean="0">
                <a:latin typeface="Roboto Light" panose="02000000000000000000" pitchFamily="2" charset="0"/>
                <a:cs typeface="Roboto Light" panose="02000000000000000000" pitchFamily="2" charset="0"/>
              </a:rPr>
              <a:pPr/>
              <a:t>‹#›</a:t>
            </a:fld>
            <a:endParaRPr lang="en-US" dirty="0">
              <a:latin typeface="Roboto Light" panose="02000000000000000000" pitchFamily="2" charset="0"/>
              <a:cs typeface="Roboto Light" panose="02000000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A1F188-7D81-5640-980D-E28FF4EE22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0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41099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C66243-084A-D448-A184-0BBA0162D6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5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bg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0F2B1-846E-2C40-AD5F-475753E8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799"/>
            <a:ext cx="4622800" cy="39671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861E00-50ED-2A47-8323-9D1FFB9453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66" y="316717"/>
            <a:ext cx="1794143" cy="5278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7D984C-C9B5-3946-A65C-0936460945D0}"/>
              </a:ext>
            </a:extLst>
          </p:cNvPr>
          <p:cNvSpPr/>
          <p:nvPr userDrawn="1"/>
        </p:nvSpPr>
        <p:spPr>
          <a:xfrm>
            <a:off x="6095999" y="-1"/>
            <a:ext cx="6096001" cy="68580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5B20017-9F11-194F-A143-49D5F0AFCD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462042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323101-4758-4E46-95A6-9CCC9582D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4466" y="469117"/>
            <a:ext cx="1794143" cy="52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3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F21F84-8CFD-408C-B7BA-11B6603699FC}"/>
              </a:ext>
            </a:extLst>
          </p:cNvPr>
          <p:cNvSpPr/>
          <p:nvPr userDrawn="1"/>
        </p:nvSpPr>
        <p:spPr>
          <a:xfrm>
            <a:off x="838200" y="1532466"/>
            <a:ext cx="6068209" cy="3335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7DDEA0E-E98A-4E7B-957E-A278FF28C9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18664" y="1990164"/>
            <a:ext cx="4766983" cy="1919144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FF3AE9-A349-4120-8C79-CCE78A0D01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5528" y="661478"/>
            <a:ext cx="2088272" cy="61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2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26772E-50EF-1F40-9253-1869E79DC8DF}"/>
              </a:ext>
            </a:extLst>
          </p:cNvPr>
          <p:cNvSpPr txBox="1">
            <a:spLocks/>
          </p:cNvSpPr>
          <p:nvPr userDrawn="1"/>
        </p:nvSpPr>
        <p:spPr>
          <a:xfrm>
            <a:off x="10879134" y="6356350"/>
            <a:ext cx="533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602913-ED42-2C46-831E-8BC8580077D4}" type="slidenum">
              <a:rPr lang="en-US" smtClean="0">
                <a:latin typeface="Roboto Light" panose="02000000000000000000" pitchFamily="2" charset="0"/>
                <a:cs typeface="Roboto Light" panose="02000000000000000000" pitchFamily="2" charset="0"/>
              </a:rPr>
              <a:pPr/>
              <a:t>‹#›</a:t>
            </a:fld>
            <a:endParaRPr lang="en-US" dirty="0">
              <a:latin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8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3" r:id="rId2"/>
    <p:sldLayoutId id="2147483668" r:id="rId3"/>
    <p:sldLayoutId id="2147483693" r:id="rId4"/>
    <p:sldLayoutId id="2147483670" r:id="rId5"/>
    <p:sldLayoutId id="2147483671" r:id="rId6"/>
    <p:sldLayoutId id="2147483672" r:id="rId7"/>
    <p:sldLayoutId id="2147483694" r:id="rId8"/>
    <p:sldLayoutId id="2147483684" r:id="rId9"/>
    <p:sldLayoutId id="214748369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rgbClr val="E0362C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E0362C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E0362C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E0362C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E0362C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00F59-0436-CA49-BC82-5EE443D1D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8664" y="1990164"/>
            <a:ext cx="6937936" cy="1919144"/>
          </a:xfrm>
        </p:spPr>
        <p:txBody>
          <a:bodyPr>
            <a:normAutofit/>
          </a:bodyPr>
          <a:lstStyle/>
          <a:p>
            <a:r>
              <a:rPr lang="en-US" sz="2400" dirty="0"/>
              <a:t>Workshop</a:t>
            </a:r>
            <a:r>
              <a:rPr lang="nb-NO" sz="2400" dirty="0"/>
              <a:t>:</a:t>
            </a:r>
            <a:br>
              <a:rPr lang="en-US" dirty="0"/>
            </a:br>
            <a:r>
              <a:rPr lang="en-US" dirty="0"/>
              <a:t>What is Best Practice Baseline Management?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614B2B-E3D8-024E-A9B0-05DD28C11F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9500" y="4012141"/>
            <a:ext cx="7378700" cy="775012"/>
          </a:xfrm>
        </p:spPr>
        <p:txBody>
          <a:bodyPr>
            <a:normAutofit/>
          </a:bodyPr>
          <a:lstStyle/>
          <a:p>
            <a:r>
              <a:rPr lang="en-US" sz="2400" dirty="0"/>
              <a:t>Forum Safran 2019 </a:t>
            </a:r>
            <a:r>
              <a:rPr lang="en-US" sz="2400" dirty="0">
                <a:solidFill>
                  <a:srgbClr val="E0362C"/>
                </a:solidFill>
              </a:rPr>
              <a:t>| </a:t>
            </a:r>
            <a:r>
              <a:rPr lang="en-US" sz="2400" dirty="0"/>
              <a:t>Facilitator Jørgen Aasland</a:t>
            </a:r>
          </a:p>
        </p:txBody>
      </p:sp>
    </p:spTree>
    <p:extLst>
      <p:ext uri="{BB962C8B-B14F-4D97-AF65-F5344CB8AC3E}">
        <p14:creationId xmlns:p14="http://schemas.microsoft.com/office/powerpoint/2010/main" val="2879860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B749944-25BC-4785-9829-8A1339D3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are the major differences between a baseline on a traditional project and a baseline on a program or a frame agreement?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B8F869F-2050-463E-B6DE-9401137549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b-NO" dirty="0" err="1"/>
              <a:t>Can</a:t>
            </a:r>
            <a:r>
              <a:rPr lang="nb-NO" dirty="0"/>
              <a:t> be a mix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baselined</a:t>
            </a:r>
            <a:r>
              <a:rPr lang="nb-NO" dirty="0"/>
              <a:t> and </a:t>
            </a:r>
            <a:r>
              <a:rPr lang="nb-NO" dirty="0" err="1"/>
              <a:t>unbaselined</a:t>
            </a:r>
            <a:r>
              <a:rPr lang="nb-NO" dirty="0"/>
              <a:t> </a:t>
            </a:r>
            <a:r>
              <a:rPr lang="nb-NO" dirty="0" err="1"/>
              <a:t>projects</a:t>
            </a:r>
            <a:r>
              <a:rPr lang="nb-NO" dirty="0"/>
              <a:t> in a </a:t>
            </a:r>
            <a:r>
              <a:rPr lang="nb-NO" dirty="0" err="1"/>
              <a:t>portfolio</a:t>
            </a:r>
            <a:endParaRPr lang="nb-NO" dirty="0"/>
          </a:p>
          <a:p>
            <a:r>
              <a:rPr lang="nb-NO" dirty="0"/>
              <a:t>Using </a:t>
            </a:r>
            <a:r>
              <a:rPr lang="nb-NO" dirty="0" err="1"/>
              <a:t>partial</a:t>
            </a:r>
            <a:r>
              <a:rPr lang="nb-NO" dirty="0"/>
              <a:t> baseline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scope</a:t>
            </a:r>
            <a:r>
              <a:rPr lang="nb-NO" dirty="0"/>
              <a:t> to a </a:t>
            </a:r>
            <a:r>
              <a:rPr lang="nb-NO" dirty="0" err="1"/>
              <a:t>frame</a:t>
            </a:r>
            <a:r>
              <a:rPr lang="nb-NO" dirty="0"/>
              <a:t> </a:t>
            </a:r>
            <a:r>
              <a:rPr lang="nb-NO" dirty="0" err="1"/>
              <a:t>agreement</a:t>
            </a:r>
            <a:endParaRPr lang="nb-NO" dirty="0"/>
          </a:p>
          <a:p>
            <a:r>
              <a:rPr lang="nb-NO" dirty="0"/>
              <a:t>Using </a:t>
            </a:r>
            <a:r>
              <a:rPr lang="nb-NO" dirty="0" err="1"/>
              <a:t>revised</a:t>
            </a:r>
            <a:r>
              <a:rPr lang="nb-NO" dirty="0"/>
              <a:t> plan as a separate </a:t>
            </a:r>
            <a:r>
              <a:rPr lang="nb-NO" dirty="0" err="1"/>
              <a:t>measurement</a:t>
            </a:r>
            <a:r>
              <a:rPr lang="nb-NO" dirty="0"/>
              <a:t> </a:t>
            </a:r>
            <a:r>
              <a:rPr lang="nb-NO" dirty="0" err="1"/>
              <a:t>point</a:t>
            </a:r>
            <a:endParaRPr lang="nb-NO" dirty="0"/>
          </a:p>
          <a:p>
            <a:r>
              <a:rPr lang="nb-NO" dirty="0"/>
              <a:t>Different </a:t>
            </a:r>
            <a:r>
              <a:rPr lang="nb-NO" dirty="0" err="1"/>
              <a:t>focus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resources</a:t>
            </a:r>
            <a:r>
              <a:rPr lang="nb-NO" dirty="0"/>
              <a:t> and </a:t>
            </a:r>
            <a:r>
              <a:rPr lang="nb-NO" dirty="0" err="1"/>
              <a:t>having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right </a:t>
            </a:r>
            <a:r>
              <a:rPr lang="nb-NO" dirty="0" err="1"/>
              <a:t>disciplines</a:t>
            </a:r>
            <a:r>
              <a:rPr lang="nb-NO" dirty="0"/>
              <a:t> to </a:t>
            </a:r>
            <a:r>
              <a:rPr lang="nb-NO" dirty="0" err="1"/>
              <a:t>perform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as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contracts</a:t>
            </a:r>
            <a:r>
              <a:rPr lang="nb-NO" dirty="0"/>
              <a:t> and </a:t>
            </a:r>
            <a:r>
              <a:rPr lang="nb-NO" dirty="0" err="1"/>
              <a:t>scope</a:t>
            </a:r>
            <a:r>
              <a:rPr lang="nb-NO" dirty="0"/>
              <a:t> is </a:t>
            </a:r>
            <a:r>
              <a:rPr lang="nb-NO" dirty="0" err="1"/>
              <a:t>added</a:t>
            </a:r>
            <a:endParaRPr lang="en-US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0A5AE47-5773-4E1B-A060-551ABA734F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2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4DD34F0-04AD-4FB1-92AF-43213660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we (Safran) do to improve the processes required to set a Baseline?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8217CE4-E1F8-4648-B2A1-EF12B05C3CD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b-NO" dirty="0" err="1"/>
              <a:t>Improve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manual</a:t>
            </a:r>
          </a:p>
          <a:p>
            <a:r>
              <a:rPr lang="nb-NO" dirty="0" err="1"/>
              <a:t>Provide</a:t>
            </a:r>
            <a:r>
              <a:rPr lang="nb-NO" dirty="0"/>
              <a:t> a baseline </a:t>
            </a:r>
            <a:r>
              <a:rPr lang="nb-NO" dirty="0" err="1"/>
              <a:t>checklist</a:t>
            </a:r>
            <a:endParaRPr lang="nb-NO" dirty="0"/>
          </a:p>
          <a:p>
            <a:r>
              <a:rPr lang="nb-NO" dirty="0"/>
              <a:t>Better </a:t>
            </a:r>
            <a:r>
              <a:rPr lang="nb-NO" dirty="0" err="1"/>
              <a:t>explanation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error</a:t>
            </a:r>
            <a:r>
              <a:rPr lang="nb-NO" dirty="0"/>
              <a:t> </a:t>
            </a:r>
            <a:r>
              <a:rPr lang="nb-NO" dirty="0" err="1"/>
              <a:t>messages</a:t>
            </a:r>
            <a:r>
              <a:rPr lang="nb-NO" dirty="0"/>
              <a:t> </a:t>
            </a:r>
            <a:r>
              <a:rPr lang="nb-NO" dirty="0" err="1"/>
              <a:t>related</a:t>
            </a:r>
            <a:r>
              <a:rPr lang="nb-NO" dirty="0"/>
              <a:t> to baseline and </a:t>
            </a:r>
            <a:r>
              <a:rPr lang="nb-NO" dirty="0" err="1"/>
              <a:t>what</a:t>
            </a:r>
            <a:r>
              <a:rPr lang="nb-NO" dirty="0"/>
              <a:t> to do to make </a:t>
            </a:r>
            <a:r>
              <a:rPr lang="nb-NO" dirty="0" err="1"/>
              <a:t>corrections</a:t>
            </a:r>
            <a:endParaRPr lang="nb-NO" dirty="0"/>
          </a:p>
          <a:p>
            <a:r>
              <a:rPr lang="nb-NO" dirty="0"/>
              <a:t>Better management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partial</a:t>
            </a:r>
            <a:r>
              <a:rPr lang="nb-NO" dirty="0"/>
              <a:t> baselines, </a:t>
            </a:r>
            <a:r>
              <a:rPr lang="nb-NO" dirty="0" err="1"/>
              <a:t>maybe</a:t>
            </a:r>
            <a:r>
              <a:rPr lang="nb-NO" dirty="0"/>
              <a:t> </a:t>
            </a:r>
            <a:r>
              <a:rPr lang="nb-NO" dirty="0" err="1"/>
              <a:t>provide</a:t>
            </a:r>
            <a:r>
              <a:rPr lang="nb-NO" dirty="0"/>
              <a:t> </a:t>
            </a:r>
            <a:r>
              <a:rPr lang="nb-NO" dirty="0" err="1"/>
              <a:t>extended</a:t>
            </a:r>
            <a:r>
              <a:rPr lang="nb-NO" dirty="0"/>
              <a:t> </a:t>
            </a:r>
            <a:r>
              <a:rPr lang="nb-NO" dirty="0" err="1"/>
              <a:t>scope</a:t>
            </a:r>
            <a:r>
              <a:rPr lang="nb-NO" dirty="0"/>
              <a:t> </a:t>
            </a:r>
            <a:r>
              <a:rPr lang="nb-NO" dirty="0" err="1"/>
              <a:t>history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added</a:t>
            </a:r>
            <a:r>
              <a:rPr lang="nb-NO" dirty="0"/>
              <a:t> </a:t>
            </a:r>
            <a:r>
              <a:rPr lang="nb-NO" dirty="0" err="1"/>
              <a:t>partial</a:t>
            </a:r>
            <a:r>
              <a:rPr lang="nb-NO" dirty="0"/>
              <a:t> baselines</a:t>
            </a:r>
          </a:p>
          <a:p>
            <a:r>
              <a:rPr lang="nb-NO" dirty="0"/>
              <a:t>Better </a:t>
            </a:r>
            <a:r>
              <a:rPr lang="nb-NO" dirty="0" err="1"/>
              <a:t>explanation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what</a:t>
            </a:r>
            <a:r>
              <a:rPr lang="nb-NO" dirty="0"/>
              <a:t> </a:t>
            </a:r>
            <a:r>
              <a:rPr lang="nb-NO" dirty="0" err="1"/>
              <a:t>happens</a:t>
            </a:r>
            <a:r>
              <a:rPr lang="nb-NO" dirty="0"/>
              <a:t> to </a:t>
            </a:r>
            <a:r>
              <a:rPr lang="nb-NO" dirty="0" err="1"/>
              <a:t>resources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delay</a:t>
            </a:r>
            <a:r>
              <a:rPr lang="nb-NO" dirty="0"/>
              <a:t> or progress</a:t>
            </a:r>
          </a:p>
          <a:p>
            <a:r>
              <a:rPr lang="nb-NO" dirty="0" err="1"/>
              <a:t>Workflow</a:t>
            </a:r>
            <a:r>
              <a:rPr lang="nb-NO" dirty="0"/>
              <a:t>/</a:t>
            </a:r>
            <a:r>
              <a:rPr lang="nb-NO" dirty="0" err="1"/>
              <a:t>processes</a:t>
            </a:r>
            <a:r>
              <a:rPr lang="nb-NO" dirty="0"/>
              <a:t> for baseline in Safran</a:t>
            </a:r>
            <a:endParaRPr lang="en-US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4C84F4A-4EBE-4BA7-950C-DCA98DDBAC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b-NO" dirty="0" err="1"/>
              <a:t>Track</a:t>
            </a:r>
            <a:r>
              <a:rPr lang="nb-NO" dirty="0"/>
              <a:t> record for </a:t>
            </a:r>
            <a:r>
              <a:rPr lang="nb-NO" dirty="0" err="1"/>
              <a:t>changes</a:t>
            </a:r>
            <a:r>
              <a:rPr lang="nb-NO" dirty="0"/>
              <a:t> to </a:t>
            </a:r>
            <a:r>
              <a:rPr lang="nb-NO" dirty="0" err="1"/>
              <a:t>partial</a:t>
            </a:r>
            <a:r>
              <a:rPr lang="nb-NO" dirty="0"/>
              <a:t> baseline or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modifications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original baseline</a:t>
            </a:r>
          </a:p>
          <a:p>
            <a:r>
              <a:rPr lang="nb-NO" dirty="0" err="1"/>
              <a:t>Provide</a:t>
            </a:r>
            <a:r>
              <a:rPr lang="nb-NO" dirty="0"/>
              <a:t> an overall baseline </a:t>
            </a:r>
            <a:r>
              <a:rPr lang="nb-NO" dirty="0" err="1"/>
              <a:t>on</a:t>
            </a:r>
            <a:r>
              <a:rPr lang="nb-NO" dirty="0"/>
              <a:t> a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50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52720B-7BD4-4725-AAD5-77198C622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  <a:p>
            <a:r>
              <a:rPr lang="en-US" dirty="0"/>
              <a:t>What is Best Practice Baseline Management?</a:t>
            </a:r>
          </a:p>
          <a:p>
            <a:r>
              <a:rPr lang="nb-NO" dirty="0" err="1"/>
              <a:t>What</a:t>
            </a:r>
            <a:r>
              <a:rPr lang="nb-NO" dirty="0"/>
              <a:t> is a Baseline?</a:t>
            </a:r>
          </a:p>
          <a:p>
            <a:r>
              <a:rPr lang="en-US" dirty="0"/>
              <a:t>Discussions</a:t>
            </a:r>
          </a:p>
          <a:p>
            <a:r>
              <a:rPr lang="nb-NO" dirty="0" err="1"/>
              <a:t>Summary</a:t>
            </a:r>
            <a:endParaRPr lang="nb-NO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33243F-80E2-4E4D-BC23-06EBD30FD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Summary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77170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9C7303-EC42-BA40-B913-2B8728935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9841" y="2336801"/>
            <a:ext cx="4297680" cy="1788160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27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ED39A0-3A41-4427-910B-D2DF1EF45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  <a:p>
            <a:r>
              <a:rPr lang="en-US" dirty="0"/>
              <a:t>What is Best Practice Baseline Management?</a:t>
            </a:r>
          </a:p>
          <a:p>
            <a:r>
              <a:rPr lang="nb-NO" dirty="0" err="1"/>
              <a:t>What</a:t>
            </a:r>
            <a:r>
              <a:rPr lang="nb-NO" dirty="0"/>
              <a:t> is a Baseline?</a:t>
            </a:r>
          </a:p>
          <a:p>
            <a:r>
              <a:rPr lang="en-US" dirty="0"/>
              <a:t>Discussions</a:t>
            </a:r>
          </a:p>
          <a:p>
            <a:r>
              <a:rPr lang="nb-NO" dirty="0" err="1"/>
              <a:t>Summary</a:t>
            </a:r>
            <a:endParaRPr lang="nb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114D5E-0523-4FE6-A579-AA6C3F3D8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36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81BF39F7-949A-4033-B561-C25A41977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70" y="2209799"/>
            <a:ext cx="5509260" cy="3967163"/>
          </a:xfrm>
        </p:spPr>
        <p:txBody>
          <a:bodyPr/>
          <a:lstStyle/>
          <a:p>
            <a:r>
              <a:rPr lang="en-GB" dirty="0"/>
              <a:t>It Is my intention and goal to engage you in a few questions and the discussion related to baseline and the quest for a best practice.</a:t>
            </a:r>
          </a:p>
          <a:p>
            <a:endParaRPr lang="en-GB" dirty="0"/>
          </a:p>
          <a:p>
            <a:r>
              <a:rPr lang="en-GB" dirty="0"/>
              <a:t>What is your goal?</a:t>
            </a:r>
          </a:p>
          <a:p>
            <a:r>
              <a:rPr lang="en-GB" dirty="0"/>
              <a:t>What do you expect to get out of this workshop? </a:t>
            </a:r>
          </a:p>
        </p:txBody>
      </p:sp>
      <p:sp>
        <p:nvSpPr>
          <p:cNvPr id="4" name="Tittel 3">
            <a:extLst>
              <a:ext uri="{FF2B5EF4-FFF2-40B4-BE49-F238E27FC236}">
                <a16:creationId xmlns:a16="http://schemas.microsoft.com/office/drawing/2014/main" id="{087898FF-CF5D-4E62-AEDE-DBD21B7D6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Goals</a:t>
            </a:r>
            <a:br>
              <a:rPr lang="en-GB" dirty="0"/>
            </a:br>
            <a:r>
              <a:rPr lang="en-GB" dirty="0"/>
              <a:t>or why are we here today?</a:t>
            </a:r>
          </a:p>
        </p:txBody>
      </p:sp>
    </p:spTree>
    <p:extLst>
      <p:ext uri="{BB962C8B-B14F-4D97-AF65-F5344CB8AC3E}">
        <p14:creationId xmlns:p14="http://schemas.microsoft.com/office/powerpoint/2010/main" val="96998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CFD27357-F4F4-4437-AE43-B980F273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Best Practice Baseline Management?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E3B4DEC0-B78A-4A46-A904-1DF49CAB3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principle of performance measurement is that a baseline should be set at the planning stage and should not be altered unless due authority is received from the funding source.</a:t>
            </a:r>
          </a:p>
          <a:p>
            <a:endParaRPr lang="en-GB" dirty="0"/>
          </a:p>
          <a:p>
            <a:r>
              <a:rPr lang="en-GB" dirty="0"/>
              <a:t>Fix a baseline and measure performance against it. Only change the baseline when authorized to do so for clearly defined reasons. When a baseline is changed do not loose its original, set it and its successors in concrete.</a:t>
            </a:r>
          </a:p>
        </p:txBody>
      </p:sp>
    </p:spTree>
    <p:extLst>
      <p:ext uri="{BB962C8B-B14F-4D97-AF65-F5344CB8AC3E}">
        <p14:creationId xmlns:p14="http://schemas.microsoft.com/office/powerpoint/2010/main" val="321213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28B809F9-C151-44EA-B22E-9B3CA880E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What?</a:t>
            </a:r>
          </a:p>
          <a:p>
            <a:pPr lvl="1"/>
            <a:r>
              <a:rPr lang="en-GB" dirty="0"/>
              <a:t>What is a baseline?</a:t>
            </a:r>
          </a:p>
          <a:p>
            <a:pPr lvl="1"/>
            <a:r>
              <a:rPr lang="en-GB" dirty="0"/>
              <a:t>What should the baseline reflect?</a:t>
            </a:r>
          </a:p>
          <a:p>
            <a:pPr lvl="1"/>
            <a:r>
              <a:rPr lang="en-GB" dirty="0"/>
              <a:t>What are the benefits of having a baseline?</a:t>
            </a:r>
          </a:p>
          <a:p>
            <a:r>
              <a:rPr lang="en-GB" dirty="0"/>
              <a:t>Why?</a:t>
            </a:r>
          </a:p>
          <a:p>
            <a:pPr lvl="1"/>
            <a:r>
              <a:rPr lang="en-GB" dirty="0"/>
              <a:t>Why do we set a baseline?</a:t>
            </a:r>
          </a:p>
          <a:p>
            <a:pPr lvl="1"/>
            <a:r>
              <a:rPr lang="en-GB" dirty="0"/>
              <a:t>Why do we keep updating the baseline?</a:t>
            </a:r>
          </a:p>
          <a:p>
            <a:r>
              <a:rPr lang="en-GB" dirty="0"/>
              <a:t>When?</a:t>
            </a:r>
          </a:p>
          <a:p>
            <a:pPr lvl="1"/>
            <a:r>
              <a:rPr lang="en-GB" dirty="0"/>
              <a:t>When do we baseline?</a:t>
            </a:r>
          </a:p>
          <a:p>
            <a:pPr lvl="1"/>
            <a:r>
              <a:rPr lang="en-GB" dirty="0"/>
              <a:t>When do we re-baseline?</a:t>
            </a:r>
          </a:p>
          <a:p>
            <a:r>
              <a:rPr lang="en-GB" dirty="0"/>
              <a:t>How?</a:t>
            </a:r>
          </a:p>
          <a:p>
            <a:pPr lvl="1"/>
            <a:r>
              <a:rPr lang="en-GB" dirty="0"/>
              <a:t>How do we set a baseline?</a:t>
            </a:r>
          </a:p>
          <a:p>
            <a:pPr lvl="1"/>
            <a:r>
              <a:rPr lang="en-GB" dirty="0"/>
              <a:t>How do we update the baseline?</a:t>
            </a:r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3DC27CB4-1E5B-4139-A50F-A1C9C8DBE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Baseline?</a:t>
            </a:r>
          </a:p>
        </p:txBody>
      </p:sp>
    </p:spTree>
    <p:extLst>
      <p:ext uri="{BB962C8B-B14F-4D97-AF65-F5344CB8AC3E}">
        <p14:creationId xmlns:p14="http://schemas.microsoft.com/office/powerpoint/2010/main" val="668418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>
            <a:extLst>
              <a:ext uri="{FF2B5EF4-FFF2-40B4-BE49-F238E27FC236}">
                <a16:creationId xmlns:a16="http://schemas.microsoft.com/office/drawing/2014/main" id="{3DC27CB4-1E5B-4139-A50F-A1C9C8DBE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Baseline?</a:t>
            </a:r>
          </a:p>
        </p:txBody>
      </p:sp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28B809F9-C151-44EA-B22E-9B3CA880E3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Baseline?</a:t>
            </a:r>
          </a:p>
          <a:p>
            <a:pPr lvl="1"/>
            <a:r>
              <a:rPr lang="en-GB" dirty="0"/>
              <a:t>A reference point</a:t>
            </a:r>
          </a:p>
          <a:p>
            <a:pPr lvl="1"/>
            <a:r>
              <a:rPr lang="en-GB" dirty="0"/>
              <a:t>Agreed upon scopes and milestones, hours and dates</a:t>
            </a:r>
          </a:p>
          <a:p>
            <a:pPr lvl="1"/>
            <a:r>
              <a:rPr lang="en-GB" dirty="0"/>
              <a:t>A contract and target</a:t>
            </a:r>
          </a:p>
          <a:p>
            <a:pPr lvl="1"/>
            <a:r>
              <a:rPr lang="en-GB" dirty="0"/>
              <a:t>A map</a:t>
            </a:r>
          </a:p>
          <a:p>
            <a:pPr lvl="1"/>
            <a:r>
              <a:rPr lang="en-GB" dirty="0"/>
              <a:t>A point to measure performance against</a:t>
            </a:r>
          </a:p>
          <a:p>
            <a:r>
              <a:rPr lang="en-GB" dirty="0"/>
              <a:t>Why do we set and update a Baseline?</a:t>
            </a:r>
          </a:p>
          <a:p>
            <a:pPr lvl="1"/>
            <a:r>
              <a:rPr lang="en-GB" dirty="0"/>
              <a:t>To keep a history to measure against</a:t>
            </a:r>
          </a:p>
          <a:p>
            <a:pPr lvl="1"/>
            <a:r>
              <a:rPr lang="en-GB" dirty="0"/>
              <a:t>To measure performance</a:t>
            </a:r>
          </a:p>
          <a:p>
            <a:pPr lvl="1"/>
            <a:r>
              <a:rPr lang="en-GB" dirty="0"/>
              <a:t>To keep track of changes to scope</a:t>
            </a:r>
          </a:p>
          <a:p>
            <a:pPr lvl="1"/>
            <a:r>
              <a:rPr lang="en-GB" dirty="0"/>
              <a:t>It’s required in the contract</a:t>
            </a:r>
          </a:p>
          <a:p>
            <a:pPr lvl="1"/>
            <a:r>
              <a:rPr lang="en-GB" dirty="0"/>
              <a:t>To adjust the measurement point when new scope is added or budgets are revised every 6 or 12 months</a:t>
            </a:r>
          </a:p>
          <a:p>
            <a:pPr lvl="1"/>
            <a:endParaRPr lang="en-GB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5BF5563B-5B0C-4268-82A7-8C664BB84C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When do we baseline and re-baseline?</a:t>
            </a:r>
          </a:p>
          <a:p>
            <a:pPr lvl="1"/>
            <a:r>
              <a:rPr lang="en-GB" dirty="0"/>
              <a:t>At the start of the project</a:t>
            </a:r>
          </a:p>
          <a:p>
            <a:pPr lvl="1"/>
            <a:r>
              <a:rPr lang="en-GB" dirty="0"/>
              <a:t>At contract defined periods, often every 6 or 12 months</a:t>
            </a:r>
          </a:p>
          <a:p>
            <a:pPr lvl="1"/>
            <a:r>
              <a:rPr lang="en-GB" dirty="0"/>
              <a:t>If there are major changes to scope or schedule that render the last baseline unusable as a reference point</a:t>
            </a:r>
          </a:p>
          <a:p>
            <a:r>
              <a:rPr lang="en-GB" dirty="0"/>
              <a:t>How do we set and update the baseline?</a:t>
            </a:r>
          </a:p>
          <a:p>
            <a:pPr lvl="1"/>
            <a:r>
              <a:rPr lang="en-GB" dirty="0"/>
              <a:t>Get all stakeholders to agree on the proposed baseline plan</a:t>
            </a:r>
          </a:p>
          <a:p>
            <a:pPr lvl="1"/>
            <a:r>
              <a:rPr lang="en-GB" dirty="0"/>
              <a:t>Manage scope changes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545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ED39A0-3A41-4427-910B-D2DF1EF45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  <a:p>
            <a:r>
              <a:rPr lang="en-US" dirty="0"/>
              <a:t>What is Best Practice Baseline Management?</a:t>
            </a:r>
          </a:p>
          <a:p>
            <a:r>
              <a:rPr lang="nb-NO" dirty="0" err="1"/>
              <a:t>What</a:t>
            </a:r>
            <a:r>
              <a:rPr lang="nb-NO" dirty="0"/>
              <a:t> is a Baseline?</a:t>
            </a:r>
          </a:p>
          <a:p>
            <a:r>
              <a:rPr lang="en-US" b="1" dirty="0"/>
              <a:t>Discussions</a:t>
            </a:r>
          </a:p>
          <a:p>
            <a:r>
              <a:rPr lang="nb-NO" dirty="0" err="1"/>
              <a:t>Summary</a:t>
            </a:r>
            <a:endParaRPr lang="nb-NO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114D5E-0523-4FE6-A579-AA6C3F3D8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36429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>
            <a:extLst>
              <a:ext uri="{FF2B5EF4-FFF2-40B4-BE49-F238E27FC236}">
                <a16:creationId xmlns:a16="http://schemas.microsoft.com/office/drawing/2014/main" id="{A03F7C1D-ADD1-42F7-8A1D-557407818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should be the focus of the initial Baseline?</a:t>
            </a:r>
          </a:p>
        </p:txBody>
      </p:sp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A4767B5B-29DE-4C07-BB24-2B6072A3F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contract deliverables</a:t>
            </a:r>
          </a:p>
          <a:p>
            <a:r>
              <a:rPr lang="en-US" dirty="0"/>
              <a:t>Define the scope and schedule</a:t>
            </a:r>
          </a:p>
          <a:p>
            <a:r>
              <a:rPr lang="en-US" dirty="0"/>
              <a:t>An agreed upon scope and plan to measure against</a:t>
            </a:r>
          </a:p>
          <a:p>
            <a:r>
              <a:rPr lang="en-US" dirty="0"/>
              <a:t>Get ownership from the different disciplines responsible for executing the work</a:t>
            </a:r>
          </a:p>
          <a:p>
            <a:r>
              <a:rPr lang="en-US" dirty="0"/>
              <a:t>Milestones</a:t>
            </a:r>
          </a:p>
          <a:p>
            <a:r>
              <a:rPr lang="en-US" dirty="0"/>
              <a:t>What, how and when to deliver</a:t>
            </a:r>
          </a:p>
          <a:p>
            <a:r>
              <a:rPr lang="en-US" dirty="0"/>
              <a:t>Sufficient information to estimate cost, time and hours </a:t>
            </a:r>
            <a:r>
              <a:rPr lang="nb-NO" dirty="0"/>
              <a:t>– be </a:t>
            </a:r>
            <a:r>
              <a:rPr lang="nb-NO" dirty="0" err="1"/>
              <a:t>realistic</a:t>
            </a:r>
            <a:r>
              <a:rPr lang="nb-NO" dirty="0"/>
              <a:t> (</a:t>
            </a:r>
            <a:r>
              <a:rPr lang="nb-NO" dirty="0" err="1"/>
              <a:t>pessimistic</a:t>
            </a:r>
            <a:r>
              <a:rPr lang="nb-NO" dirty="0"/>
              <a:t>)</a:t>
            </a:r>
            <a:endParaRPr lang="en-US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8FC516D-6850-4254-A79D-EE7BA170A9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85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96F292B-A708-4E65-B965-DBEB98D67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your main challenges when re-baselining?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22A56F1-B5CA-46DE-A508-80D6B6E8587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b-NO" dirty="0" err="1"/>
              <a:t>Assure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have </a:t>
            </a:r>
            <a:r>
              <a:rPr lang="nb-NO" dirty="0" err="1"/>
              <a:t>enough</a:t>
            </a:r>
            <a:r>
              <a:rPr lang="nb-NO" dirty="0"/>
              <a:t> time and </a:t>
            </a:r>
            <a:r>
              <a:rPr lang="nb-NO" dirty="0" err="1"/>
              <a:t>the</a:t>
            </a:r>
            <a:r>
              <a:rPr lang="nb-NO" dirty="0"/>
              <a:t> right </a:t>
            </a:r>
            <a:r>
              <a:rPr lang="nb-NO" dirty="0" err="1"/>
              <a:t>people</a:t>
            </a:r>
            <a:r>
              <a:rPr lang="nb-NO" dirty="0"/>
              <a:t> to </a:t>
            </a:r>
            <a:r>
              <a:rPr lang="nb-NO" dirty="0" err="1"/>
              <a:t>contribute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re-baseline </a:t>
            </a:r>
            <a:r>
              <a:rPr lang="nb-NO" dirty="0" err="1"/>
              <a:t>process</a:t>
            </a:r>
            <a:endParaRPr lang="nb-NO" dirty="0"/>
          </a:p>
          <a:p>
            <a:r>
              <a:rPr lang="nb-NO" dirty="0" err="1"/>
              <a:t>Getting</a:t>
            </a:r>
            <a:r>
              <a:rPr lang="nb-NO" dirty="0"/>
              <a:t> management to </a:t>
            </a:r>
            <a:r>
              <a:rPr lang="nb-NO" dirty="0" err="1"/>
              <a:t>commit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new</a:t>
            </a:r>
            <a:r>
              <a:rPr lang="nb-NO" dirty="0"/>
              <a:t> baseline</a:t>
            </a:r>
          </a:p>
          <a:p>
            <a:r>
              <a:rPr lang="nb-NO" dirty="0" err="1"/>
              <a:t>Getting</a:t>
            </a:r>
            <a:r>
              <a:rPr lang="nb-NO" dirty="0"/>
              <a:t> all input in time – have a plan!</a:t>
            </a:r>
          </a:p>
          <a:p>
            <a:r>
              <a:rPr lang="nb-NO" dirty="0" err="1"/>
              <a:t>Quality</a:t>
            </a:r>
            <a:r>
              <a:rPr lang="nb-NO" dirty="0"/>
              <a:t> </a:t>
            </a:r>
            <a:r>
              <a:rPr lang="nb-NO" dirty="0" err="1"/>
              <a:t>check</a:t>
            </a:r>
            <a:r>
              <a:rPr lang="nb-NO" dirty="0"/>
              <a:t> all input</a:t>
            </a:r>
          </a:p>
          <a:p>
            <a:r>
              <a:rPr lang="nb-NO" dirty="0"/>
              <a:t>Budget </a:t>
            </a:r>
            <a:r>
              <a:rPr lang="nb-NO" dirty="0" err="1"/>
              <a:t>strategy</a:t>
            </a:r>
            <a:endParaRPr lang="nb-NO" dirty="0"/>
          </a:p>
          <a:p>
            <a:r>
              <a:rPr lang="nb-NO" dirty="0" err="1"/>
              <a:t>Change</a:t>
            </a:r>
            <a:r>
              <a:rPr lang="nb-NO" dirty="0"/>
              <a:t> management – </a:t>
            </a:r>
            <a:r>
              <a:rPr lang="nb-NO" dirty="0" err="1"/>
              <a:t>unsetteled</a:t>
            </a:r>
            <a:r>
              <a:rPr lang="nb-NO" dirty="0"/>
              <a:t> </a:t>
            </a:r>
            <a:r>
              <a:rPr lang="nb-NO" dirty="0" err="1"/>
              <a:t>VO’s</a:t>
            </a:r>
            <a:endParaRPr lang="nb-NO" dirty="0"/>
          </a:p>
          <a:p>
            <a:r>
              <a:rPr lang="nb-NO" dirty="0" err="1"/>
              <a:t>Include</a:t>
            </a:r>
            <a:r>
              <a:rPr lang="nb-NO" dirty="0"/>
              <a:t> </a:t>
            </a:r>
            <a:r>
              <a:rPr lang="nb-NO" dirty="0" err="1"/>
              <a:t>performance</a:t>
            </a:r>
            <a:r>
              <a:rPr lang="nb-NO" dirty="0"/>
              <a:t> data from </a:t>
            </a:r>
            <a:r>
              <a:rPr lang="nb-NO" dirty="0" err="1"/>
              <a:t>previous</a:t>
            </a:r>
            <a:r>
              <a:rPr lang="nb-NO" dirty="0"/>
              <a:t> baselines</a:t>
            </a:r>
          </a:p>
          <a:p>
            <a:r>
              <a:rPr lang="nb-NO" dirty="0"/>
              <a:t>Be </a:t>
            </a:r>
            <a:r>
              <a:rPr lang="nb-NO" dirty="0" err="1"/>
              <a:t>realistic</a:t>
            </a:r>
            <a:r>
              <a:rPr lang="nb-NO" dirty="0"/>
              <a:t> (</a:t>
            </a:r>
            <a:r>
              <a:rPr lang="nb-NO" dirty="0" err="1"/>
              <a:t>pessimistic</a:t>
            </a:r>
            <a:r>
              <a:rPr lang="nb-NO" dirty="0"/>
              <a:t>)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estimating</a:t>
            </a:r>
            <a:endParaRPr lang="en-US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1626900-9C1C-486D-BBCC-AC50BAD915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FR colours">
      <a:dk1>
        <a:srgbClr val="252625"/>
      </a:dk1>
      <a:lt1>
        <a:srgbClr val="FFFFFF"/>
      </a:lt1>
      <a:dk2>
        <a:srgbClr val="797979"/>
      </a:dk2>
      <a:lt2>
        <a:srgbClr val="D5D5D5"/>
      </a:lt2>
      <a:accent1>
        <a:srgbClr val="E0362B"/>
      </a:accent1>
      <a:accent2>
        <a:srgbClr val="4AC7A7"/>
      </a:accent2>
      <a:accent3>
        <a:srgbClr val="FEC001"/>
      </a:accent3>
      <a:accent4>
        <a:srgbClr val="286EDE"/>
      </a:accent4>
      <a:accent5>
        <a:srgbClr val="353651"/>
      </a:accent5>
      <a:accent6>
        <a:srgbClr val="A0ADD9"/>
      </a:accent6>
      <a:hlink>
        <a:srgbClr val="E0362B"/>
      </a:hlink>
      <a:folHlink>
        <a:srgbClr val="92362B"/>
      </a:folHlink>
    </a:clrScheme>
    <a:fontScheme name="Roboto">
      <a:majorFont>
        <a:latin typeface="Roboto Light"/>
        <a:ea typeface=""/>
        <a:cs typeface=""/>
      </a:majorFont>
      <a:minorFont>
        <a:latin typeface="Robot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7612868330E9408FD359D16BCE35E0" ma:contentTypeVersion="10" ma:contentTypeDescription="Create a new document." ma:contentTypeScope="" ma:versionID="a337809c5327d15c85af9da63d534030">
  <xsd:schema xmlns:xsd="http://www.w3.org/2001/XMLSchema" xmlns:xs="http://www.w3.org/2001/XMLSchema" xmlns:p="http://schemas.microsoft.com/office/2006/metadata/properties" xmlns:ns3="16a2cfe4-db8d-4fed-99e5-b10e6bedb3c2" xmlns:ns4="fb83b9ad-e88a-44c0-868b-401a84f29ef7" targetNamespace="http://schemas.microsoft.com/office/2006/metadata/properties" ma:root="true" ma:fieldsID="19c6d8c7eb11a04390e8f20c2ca58012" ns3:_="" ns4:_="">
    <xsd:import namespace="16a2cfe4-db8d-4fed-99e5-b10e6bedb3c2"/>
    <xsd:import namespace="fb83b9ad-e88a-44c0-868b-401a84f29e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a2cfe4-db8d-4fed-99e5-b10e6bedb3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3b9ad-e88a-44c0-868b-401a84f29ef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874E93-52C4-42C3-9DF6-F6C6451EB0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16F481-B844-413C-B13C-656A57F48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a2cfe4-db8d-4fed-99e5-b10e6bedb3c2"/>
    <ds:schemaRef ds:uri="fb83b9ad-e88a-44c0-868b-401a84f29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E1F0670-86D2-4695-A558-03CCD366F679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fb83b9ad-e88a-44c0-868b-401a84f29ef7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16a2cfe4-db8d-4fed-99e5-b10e6bedb3c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10224</TotalTime>
  <Words>730</Words>
  <Application>Microsoft Office PowerPoint</Application>
  <PresentationFormat>Widescreen</PresentationFormat>
  <Paragraphs>109</Paragraphs>
  <Slides>13</Slides>
  <Notes>13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13</vt:i4>
      </vt:variant>
    </vt:vector>
  </HeadingPairs>
  <TitlesOfParts>
    <vt:vector size="17" baseType="lpstr">
      <vt:lpstr>Arial</vt:lpstr>
      <vt:lpstr>Calibri</vt:lpstr>
      <vt:lpstr>Roboto Light</vt:lpstr>
      <vt:lpstr>Office Theme</vt:lpstr>
      <vt:lpstr>Workshop: What is Best Practice Baseline Management?</vt:lpstr>
      <vt:lpstr>Agenda</vt:lpstr>
      <vt:lpstr>Goals or why are we here today?</vt:lpstr>
      <vt:lpstr>What is Best Practice Baseline Management?</vt:lpstr>
      <vt:lpstr>What is a Baseline?</vt:lpstr>
      <vt:lpstr>What is a Baseline?</vt:lpstr>
      <vt:lpstr>Agenda</vt:lpstr>
      <vt:lpstr>What should be the focus of the initial Baseline?</vt:lpstr>
      <vt:lpstr>What are your main challenges when re-baselining?</vt:lpstr>
      <vt:lpstr>What are the major differences between a baseline on a traditional project and a baseline on a program or a frame agreement?</vt:lpstr>
      <vt:lpstr>What can we (Safran) do to improve the processes required to set a Baseline?</vt:lpstr>
      <vt:lpstr>Summary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Leake</dc:creator>
  <cp:lastModifiedBy>Aasland, Jørgen</cp:lastModifiedBy>
  <cp:revision>137</cp:revision>
  <dcterms:created xsi:type="dcterms:W3CDTF">2019-01-23T09:27:24Z</dcterms:created>
  <dcterms:modified xsi:type="dcterms:W3CDTF">2019-11-18T13:40:22Z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0x010100F47612868330E9408FD359D16BCE35E0</vt:lpwstr>
  </property>
</Properties>
</file>